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78" r:id="rId11"/>
    <p:sldId id="263" r:id="rId12"/>
    <p:sldId id="264" r:id="rId13"/>
    <p:sldId id="291" r:id="rId14"/>
    <p:sldId id="265" r:id="rId15"/>
    <p:sldId id="280" r:id="rId16"/>
    <p:sldId id="281" r:id="rId17"/>
    <p:sldId id="282" r:id="rId18"/>
    <p:sldId id="279" r:id="rId19"/>
    <p:sldId id="283" r:id="rId20"/>
    <p:sldId id="266" r:id="rId21"/>
    <p:sldId id="272" r:id="rId22"/>
    <p:sldId id="267" r:id="rId23"/>
    <p:sldId id="268" r:id="rId24"/>
    <p:sldId id="269" r:id="rId25"/>
    <p:sldId id="270" r:id="rId26"/>
    <p:sldId id="284" r:id="rId27"/>
    <p:sldId id="286" r:id="rId28"/>
    <p:sldId id="271" r:id="rId29"/>
    <p:sldId id="288" r:id="rId30"/>
    <p:sldId id="285" r:id="rId31"/>
    <p:sldId id="274" r:id="rId32"/>
    <p:sldId id="287" r:id="rId33"/>
    <p:sldId id="289" r:id="rId34"/>
    <p:sldId id="290" r:id="rId35"/>
    <p:sldId id="273" r:id="rId36"/>
    <p:sldId id="276" r:id="rId3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M</a:t>
            </a:r>
            <a:r>
              <a:rPr lang="en-US"/>
              <a:t>asa </a:t>
            </a:r>
            <a:r>
              <a:rPr lang="hr-HR"/>
              <a:t>pojedine </a:t>
            </a:r>
            <a:r>
              <a:rPr lang="en-US"/>
              <a:t>životinje  (g)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masa životinje  (g)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List1!$B$1:$L$1</c:f>
              <c:strCache>
                <c:ptCount val="11"/>
                <c:pt idx="0">
                  <c:v>dupin</c:v>
                </c:pt>
                <c:pt idx="1">
                  <c:v>slon</c:v>
                </c:pt>
                <c:pt idx="2">
                  <c:v>morž</c:v>
                </c:pt>
                <c:pt idx="3">
                  <c:v>vrana</c:v>
                </c:pt>
                <c:pt idx="4">
                  <c:v>štakor</c:v>
                </c:pt>
                <c:pt idx="5">
                  <c:v>dobri dupin</c:v>
                </c:pt>
                <c:pt idx="6">
                  <c:v>majmun</c:v>
                </c:pt>
                <c:pt idx="7">
                  <c:v>mačka</c:v>
                </c:pt>
                <c:pt idx="8">
                  <c:v>pas</c:v>
                </c:pt>
                <c:pt idx="9">
                  <c:v>lav</c:v>
                </c:pt>
                <c:pt idx="10">
                  <c:v>miš</c:v>
                </c:pt>
              </c:strCache>
            </c:strRef>
          </c:cat>
          <c:val>
            <c:numRef>
              <c:f>List1!$B$2:$L$2</c:f>
              <c:numCache>
                <c:formatCode>0</c:formatCode>
                <c:ptCount val="11"/>
                <c:pt idx="0">
                  <c:v>500000</c:v>
                </c:pt>
                <c:pt idx="1">
                  <c:v>4000000</c:v>
                </c:pt>
                <c:pt idx="2">
                  <c:v>1000000</c:v>
                </c:pt>
                <c:pt idx="3">
                  <c:v>520</c:v>
                </c:pt>
                <c:pt idx="4">
                  <c:v>250</c:v>
                </c:pt>
                <c:pt idx="5">
                  <c:v>400000</c:v>
                </c:pt>
                <c:pt idx="6">
                  <c:v>60000</c:v>
                </c:pt>
                <c:pt idx="7">
                  <c:v>5000</c:v>
                </c:pt>
                <c:pt idx="8">
                  <c:v>35000</c:v>
                </c:pt>
                <c:pt idx="9">
                  <c:v>200000</c:v>
                </c:pt>
                <c:pt idx="1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950528"/>
        <c:axId val="202952064"/>
      </c:barChart>
      <c:catAx>
        <c:axId val="2029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2952064"/>
        <c:crosses val="autoZero"/>
        <c:auto val="1"/>
        <c:lblAlgn val="ctr"/>
        <c:lblOffset val="100"/>
        <c:noMultiLvlLbl val="0"/>
      </c:catAx>
      <c:valAx>
        <c:axId val="20295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295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Masa mozga životinje (g)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masa mozga životinje (g)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List1!$B$1:$L$1</c:f>
              <c:strCache>
                <c:ptCount val="11"/>
                <c:pt idx="0">
                  <c:v>dupin</c:v>
                </c:pt>
                <c:pt idx="1">
                  <c:v>slon</c:v>
                </c:pt>
                <c:pt idx="2">
                  <c:v>morž</c:v>
                </c:pt>
                <c:pt idx="3">
                  <c:v>vrana</c:v>
                </c:pt>
                <c:pt idx="4">
                  <c:v>štakor</c:v>
                </c:pt>
                <c:pt idx="5">
                  <c:v>dobri dupin</c:v>
                </c:pt>
                <c:pt idx="6">
                  <c:v>majmun</c:v>
                </c:pt>
                <c:pt idx="7">
                  <c:v>mačka</c:v>
                </c:pt>
                <c:pt idx="8">
                  <c:v>pas</c:v>
                </c:pt>
                <c:pt idx="9">
                  <c:v>lav</c:v>
                </c:pt>
                <c:pt idx="10">
                  <c:v>miš</c:v>
                </c:pt>
              </c:strCache>
            </c:strRef>
          </c:cat>
          <c:val>
            <c:numRef>
              <c:f>List1!$B$3:$L$3</c:f>
              <c:numCache>
                <c:formatCode>0</c:formatCode>
                <c:ptCount val="11"/>
                <c:pt idx="0">
                  <c:v>2000</c:v>
                </c:pt>
                <c:pt idx="1">
                  <c:v>5000</c:v>
                </c:pt>
                <c:pt idx="2">
                  <c:v>1100</c:v>
                </c:pt>
                <c:pt idx="3">
                  <c:v>15</c:v>
                </c:pt>
                <c:pt idx="4" c:formatCode="0.00">
                  <c:v>1.8</c:v>
                </c:pt>
                <c:pt idx="5">
                  <c:v>1700</c:v>
                </c:pt>
                <c:pt idx="6">
                  <c:v>420</c:v>
                </c:pt>
                <c:pt idx="7">
                  <c:v>30</c:v>
                </c:pt>
                <c:pt idx="8">
                  <c:v>114</c:v>
                </c:pt>
                <c:pt idx="9">
                  <c:v>360</c:v>
                </c:pt>
                <c:pt idx="10" c:formatCode="0.0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992192"/>
        <c:axId val="110084096"/>
      </c:barChart>
      <c:catAx>
        <c:axId val="10999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0084096"/>
        <c:crosses val="autoZero"/>
        <c:auto val="1"/>
        <c:lblAlgn val="ctr"/>
        <c:lblOffset val="100"/>
        <c:noMultiLvlLbl val="0"/>
      </c:catAx>
      <c:valAx>
        <c:axId val="11008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999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Masa mozga životinje (g)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10860261035878"/>
          <c:y val="0.0994965226787715"/>
          <c:w val="0.888422286847734"/>
          <c:h val="0.791978697127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masa mozga životinje (g)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List1!$B$1:$L$1</c:f>
              <c:strCache>
                <c:ptCount val="11"/>
                <c:pt idx="0">
                  <c:v>dupin</c:v>
                </c:pt>
                <c:pt idx="1">
                  <c:v>slon</c:v>
                </c:pt>
                <c:pt idx="2">
                  <c:v>morž</c:v>
                </c:pt>
                <c:pt idx="3">
                  <c:v>vrana</c:v>
                </c:pt>
                <c:pt idx="4">
                  <c:v>štakor</c:v>
                </c:pt>
                <c:pt idx="5">
                  <c:v>dobri dupin</c:v>
                </c:pt>
                <c:pt idx="6">
                  <c:v>majmun</c:v>
                </c:pt>
                <c:pt idx="7">
                  <c:v>mačka</c:v>
                </c:pt>
                <c:pt idx="8">
                  <c:v>pas</c:v>
                </c:pt>
                <c:pt idx="9">
                  <c:v>lav</c:v>
                </c:pt>
                <c:pt idx="10">
                  <c:v>miš</c:v>
                </c:pt>
              </c:strCache>
            </c:strRef>
          </c:cat>
          <c:val>
            <c:numRef>
              <c:f>List1!$B$3:$L$3</c:f>
              <c:numCache>
                <c:formatCode>0</c:formatCode>
                <c:ptCount val="11"/>
                <c:pt idx="0">
                  <c:v>2000</c:v>
                </c:pt>
                <c:pt idx="1">
                  <c:v>5000</c:v>
                </c:pt>
                <c:pt idx="2">
                  <c:v>1100</c:v>
                </c:pt>
                <c:pt idx="3">
                  <c:v>15</c:v>
                </c:pt>
                <c:pt idx="4" c:formatCode="0.00">
                  <c:v>1.8</c:v>
                </c:pt>
                <c:pt idx="5">
                  <c:v>1700</c:v>
                </c:pt>
                <c:pt idx="6">
                  <c:v>420</c:v>
                </c:pt>
                <c:pt idx="7">
                  <c:v>30</c:v>
                </c:pt>
                <c:pt idx="8">
                  <c:v>114</c:v>
                </c:pt>
                <c:pt idx="9">
                  <c:v>360</c:v>
                </c:pt>
                <c:pt idx="10" c:formatCode="0.0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598528"/>
        <c:axId val="120601984"/>
      </c:barChart>
      <c:catAx>
        <c:axId val="1205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0601984"/>
        <c:crosses val="autoZero"/>
        <c:auto val="1"/>
        <c:lblAlgn val="ctr"/>
        <c:lblOffset val="100"/>
        <c:noMultiLvlLbl val="0"/>
      </c:catAx>
      <c:valAx>
        <c:axId val="12060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059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Masa mozga  (g)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masa mozga  (g)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List1!$B$1:$M$1</c:f>
              <c:strCache>
                <c:ptCount val="12"/>
                <c:pt idx="0">
                  <c:v>dupin</c:v>
                </c:pt>
                <c:pt idx="1">
                  <c:v>slon</c:v>
                </c:pt>
                <c:pt idx="2">
                  <c:v>morž</c:v>
                </c:pt>
                <c:pt idx="3">
                  <c:v>vrana</c:v>
                </c:pt>
                <c:pt idx="4">
                  <c:v>štakor</c:v>
                </c:pt>
                <c:pt idx="5">
                  <c:v>dobri dupin</c:v>
                </c:pt>
                <c:pt idx="6">
                  <c:v>majmun</c:v>
                </c:pt>
                <c:pt idx="7">
                  <c:v>mačka</c:v>
                </c:pt>
                <c:pt idx="8">
                  <c:v>pas</c:v>
                </c:pt>
                <c:pt idx="9">
                  <c:v>lav</c:v>
                </c:pt>
                <c:pt idx="10">
                  <c:v>miš</c:v>
                </c:pt>
                <c:pt idx="11">
                  <c:v>čovjek</c:v>
                </c:pt>
              </c:strCache>
            </c:strRef>
          </c:cat>
          <c:val>
            <c:numRef>
              <c:f>List1!$B$3:$M$3</c:f>
              <c:numCache>
                <c:formatCode>0</c:formatCode>
                <c:ptCount val="12"/>
                <c:pt idx="0">
                  <c:v>2000</c:v>
                </c:pt>
                <c:pt idx="1">
                  <c:v>5000</c:v>
                </c:pt>
                <c:pt idx="2">
                  <c:v>1100</c:v>
                </c:pt>
                <c:pt idx="3">
                  <c:v>15</c:v>
                </c:pt>
                <c:pt idx="4" c:formatCode="0.00">
                  <c:v>1.8</c:v>
                </c:pt>
                <c:pt idx="5">
                  <c:v>1700</c:v>
                </c:pt>
                <c:pt idx="6">
                  <c:v>420</c:v>
                </c:pt>
                <c:pt idx="7">
                  <c:v>30</c:v>
                </c:pt>
                <c:pt idx="8">
                  <c:v>114</c:v>
                </c:pt>
                <c:pt idx="9">
                  <c:v>360</c:v>
                </c:pt>
                <c:pt idx="10" c:formatCode="0.0">
                  <c:v>0.5</c:v>
                </c:pt>
                <c:pt idx="11">
                  <c:v>1300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80800"/>
        <c:axId val="122019200"/>
      </c:barChart>
      <c:catAx>
        <c:axId val="12198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019200"/>
        <c:crosses val="autoZero"/>
        <c:auto val="1"/>
        <c:lblAlgn val="ctr"/>
        <c:lblOffset val="100"/>
        <c:noMultiLvlLbl val="0"/>
      </c:catAx>
      <c:valAx>
        <c:axId val="12201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198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Relativna veličina mozga pojedinih</a:t>
            </a:r>
            <a:r>
              <a:rPr lang="hr-HR" baseline="0"/>
              <a:t> životinja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List1!$A$6</c:f>
              <c:strCache>
                <c:ptCount val="1"/>
                <c:pt idx="0">
                  <c:v>relativna veličina mozga - postotak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List1!$B$1:$L$1</c:f>
              <c:strCache>
                <c:ptCount val="11"/>
                <c:pt idx="0">
                  <c:v>dupin</c:v>
                </c:pt>
                <c:pt idx="1">
                  <c:v>slon</c:v>
                </c:pt>
                <c:pt idx="2">
                  <c:v>morž</c:v>
                </c:pt>
                <c:pt idx="3">
                  <c:v>vrana</c:v>
                </c:pt>
                <c:pt idx="4">
                  <c:v>štakor</c:v>
                </c:pt>
                <c:pt idx="5">
                  <c:v>dobri dupin</c:v>
                </c:pt>
                <c:pt idx="6">
                  <c:v>majmun</c:v>
                </c:pt>
                <c:pt idx="7">
                  <c:v>mačka</c:v>
                </c:pt>
                <c:pt idx="8">
                  <c:v>pas</c:v>
                </c:pt>
                <c:pt idx="9">
                  <c:v>lav</c:v>
                </c:pt>
                <c:pt idx="10">
                  <c:v>miš</c:v>
                </c:pt>
              </c:strCache>
            </c:strRef>
          </c:cat>
          <c:val>
            <c:numRef>
              <c:f>List1!$B$6:$L$6</c:f>
              <c:numCache>
                <c:formatCode>0.0%</c:formatCode>
                <c:ptCount val="11"/>
                <c:pt idx="0">
                  <c:v>0.004</c:v>
                </c:pt>
                <c:pt idx="1">
                  <c:v>0.001</c:v>
                </c:pt>
                <c:pt idx="2">
                  <c:v>0.001</c:v>
                </c:pt>
                <c:pt idx="3" c:formatCode="0%">
                  <c:v>0.03</c:v>
                </c:pt>
                <c:pt idx="4">
                  <c:v>0.007</c:v>
                </c:pt>
                <c:pt idx="5">
                  <c:v>0.004</c:v>
                </c:pt>
                <c:pt idx="6">
                  <c:v>0.007</c:v>
                </c:pt>
                <c:pt idx="7">
                  <c:v>0.006</c:v>
                </c:pt>
                <c:pt idx="8">
                  <c:v>0.003</c:v>
                </c:pt>
                <c:pt idx="9">
                  <c:v>0.002</c:v>
                </c:pt>
                <c:pt idx="10">
                  <c:v>0.025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678464"/>
        <c:axId val="203680000"/>
      </c:barChart>
      <c:catAx>
        <c:axId val="20367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3680000"/>
        <c:crosses val="autoZero"/>
        <c:auto val="1"/>
        <c:lblAlgn val="ctr"/>
        <c:lblOffset val="100"/>
        <c:noMultiLvlLbl val="0"/>
      </c:catAx>
      <c:valAx>
        <c:axId val="20368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367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Relativna veličina mozga pojedinih</a:t>
            </a:r>
            <a:r>
              <a:rPr lang="hr-HR" baseline="0"/>
              <a:t> životinja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53494702051133"/>
          <c:y val="0.0272832282878947"/>
          <c:w val="0.901581746726104"/>
          <c:h val="0.811256233456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List1!$A$6</c:f>
              <c:strCache>
                <c:ptCount val="1"/>
                <c:pt idx="0">
                  <c:v>relativna veličina mozga - postotak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List1!$B$1:$L$1</c:f>
              <c:strCache>
                <c:ptCount val="11"/>
                <c:pt idx="0">
                  <c:v>dupin</c:v>
                </c:pt>
                <c:pt idx="1">
                  <c:v>slon</c:v>
                </c:pt>
                <c:pt idx="2">
                  <c:v>morž</c:v>
                </c:pt>
                <c:pt idx="3">
                  <c:v>vrana</c:v>
                </c:pt>
                <c:pt idx="4">
                  <c:v>štakor</c:v>
                </c:pt>
                <c:pt idx="5">
                  <c:v>dobri dupin</c:v>
                </c:pt>
                <c:pt idx="6">
                  <c:v>majmun</c:v>
                </c:pt>
                <c:pt idx="7">
                  <c:v>mačka</c:v>
                </c:pt>
                <c:pt idx="8">
                  <c:v>pas</c:v>
                </c:pt>
                <c:pt idx="9">
                  <c:v>lav</c:v>
                </c:pt>
                <c:pt idx="10">
                  <c:v>miš</c:v>
                </c:pt>
              </c:strCache>
            </c:strRef>
          </c:cat>
          <c:val>
            <c:numRef>
              <c:f>List1!$B$6:$L$6</c:f>
              <c:numCache>
                <c:formatCode>0.0%</c:formatCode>
                <c:ptCount val="11"/>
                <c:pt idx="0">
                  <c:v>0.004</c:v>
                </c:pt>
                <c:pt idx="1">
                  <c:v>0.001</c:v>
                </c:pt>
                <c:pt idx="2">
                  <c:v>0.001</c:v>
                </c:pt>
                <c:pt idx="3" c:formatCode="0%">
                  <c:v>0.03</c:v>
                </c:pt>
                <c:pt idx="4">
                  <c:v>0.007</c:v>
                </c:pt>
                <c:pt idx="5">
                  <c:v>0.004</c:v>
                </c:pt>
                <c:pt idx="6">
                  <c:v>0.007</c:v>
                </c:pt>
                <c:pt idx="7">
                  <c:v>0.006</c:v>
                </c:pt>
                <c:pt idx="8">
                  <c:v>0.003</c:v>
                </c:pt>
                <c:pt idx="9">
                  <c:v>0.002</c:v>
                </c:pt>
                <c:pt idx="10">
                  <c:v>0.025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103040"/>
        <c:axId val="204022912"/>
      </c:barChart>
      <c:catAx>
        <c:axId val="20410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4022912"/>
        <c:crosses val="autoZero"/>
        <c:auto val="1"/>
        <c:lblAlgn val="ctr"/>
        <c:lblOffset val="100"/>
        <c:noMultiLvlLbl val="0"/>
      </c:catAx>
      <c:valAx>
        <c:axId val="20402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410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Relativna veličina mozga pojedinih</a:t>
            </a:r>
            <a:r>
              <a:rPr lang="hr-HR" baseline="0"/>
              <a:t> životinja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List1!$A$6</c:f>
              <c:strCache>
                <c:ptCount val="1"/>
                <c:pt idx="0">
                  <c:v>relativna veličina mozga - postotak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List1!$B$1:$L$1</c:f>
              <c:strCache>
                <c:ptCount val="11"/>
                <c:pt idx="0">
                  <c:v>dupin</c:v>
                </c:pt>
                <c:pt idx="1">
                  <c:v>slon</c:v>
                </c:pt>
                <c:pt idx="2">
                  <c:v>morž</c:v>
                </c:pt>
                <c:pt idx="3">
                  <c:v>vrana</c:v>
                </c:pt>
                <c:pt idx="4">
                  <c:v>štakor</c:v>
                </c:pt>
                <c:pt idx="5">
                  <c:v>dobri dupin</c:v>
                </c:pt>
                <c:pt idx="6">
                  <c:v>majmun</c:v>
                </c:pt>
                <c:pt idx="7">
                  <c:v>mačka</c:v>
                </c:pt>
                <c:pt idx="8">
                  <c:v>pas</c:v>
                </c:pt>
                <c:pt idx="9">
                  <c:v>lav</c:v>
                </c:pt>
                <c:pt idx="10">
                  <c:v>miš</c:v>
                </c:pt>
              </c:strCache>
            </c:strRef>
          </c:cat>
          <c:val>
            <c:numRef>
              <c:f>List1!$B$6:$L$6</c:f>
              <c:numCache>
                <c:formatCode>0.0%</c:formatCode>
                <c:ptCount val="11"/>
                <c:pt idx="0">
                  <c:v>0.004</c:v>
                </c:pt>
                <c:pt idx="1">
                  <c:v>0.001</c:v>
                </c:pt>
                <c:pt idx="2">
                  <c:v>0.001</c:v>
                </c:pt>
                <c:pt idx="3" c:formatCode="0%">
                  <c:v>0.03</c:v>
                </c:pt>
                <c:pt idx="4">
                  <c:v>0.007</c:v>
                </c:pt>
                <c:pt idx="5">
                  <c:v>0.004</c:v>
                </c:pt>
                <c:pt idx="6">
                  <c:v>0.007</c:v>
                </c:pt>
                <c:pt idx="7">
                  <c:v>0.006</c:v>
                </c:pt>
                <c:pt idx="8">
                  <c:v>0.003</c:v>
                </c:pt>
                <c:pt idx="9">
                  <c:v>0.002</c:v>
                </c:pt>
                <c:pt idx="10">
                  <c:v>0.025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237440"/>
        <c:axId val="226243328"/>
      </c:barChart>
      <c:catAx>
        <c:axId val="2262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6243328"/>
        <c:crosses val="autoZero"/>
        <c:auto val="1"/>
        <c:lblAlgn val="ctr"/>
        <c:lblOffset val="100"/>
        <c:noMultiLvlLbl val="0"/>
      </c:catAx>
      <c:valAx>
        <c:axId val="22624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623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Relativna veličina mozga pojedinih</a:t>
            </a:r>
            <a:r>
              <a:rPr lang="hr-HR" baseline="0"/>
              <a:t> životinja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19779819189268"/>
          <c:y val="0.0168343323478499"/>
          <c:w val="0.903771577163966"/>
          <c:h val="0.802982177499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List1!$A$6</c:f>
              <c:strCache>
                <c:ptCount val="1"/>
                <c:pt idx="0">
                  <c:v>relativna veličina mozga - postotak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List1!$B$1:$L$1</c:f>
              <c:strCache>
                <c:ptCount val="11"/>
                <c:pt idx="0">
                  <c:v>dupin</c:v>
                </c:pt>
                <c:pt idx="1">
                  <c:v>slon</c:v>
                </c:pt>
                <c:pt idx="2">
                  <c:v>morž</c:v>
                </c:pt>
                <c:pt idx="3">
                  <c:v>vrana</c:v>
                </c:pt>
                <c:pt idx="4">
                  <c:v>štakor</c:v>
                </c:pt>
                <c:pt idx="5">
                  <c:v>dobri dupin</c:v>
                </c:pt>
                <c:pt idx="6">
                  <c:v>majmun</c:v>
                </c:pt>
                <c:pt idx="7">
                  <c:v>mačka</c:v>
                </c:pt>
                <c:pt idx="8">
                  <c:v>pas</c:v>
                </c:pt>
                <c:pt idx="9">
                  <c:v>lav</c:v>
                </c:pt>
                <c:pt idx="10">
                  <c:v>miš</c:v>
                </c:pt>
              </c:strCache>
            </c:strRef>
          </c:cat>
          <c:val>
            <c:numRef>
              <c:f>List1!$B$6:$L$6</c:f>
              <c:numCache>
                <c:formatCode>0.0%</c:formatCode>
                <c:ptCount val="11"/>
                <c:pt idx="0">
                  <c:v>0.004</c:v>
                </c:pt>
                <c:pt idx="1">
                  <c:v>0.001</c:v>
                </c:pt>
                <c:pt idx="2">
                  <c:v>0.001</c:v>
                </c:pt>
                <c:pt idx="3" c:formatCode="0%">
                  <c:v>0.03</c:v>
                </c:pt>
                <c:pt idx="4">
                  <c:v>0.007</c:v>
                </c:pt>
                <c:pt idx="5">
                  <c:v>0.004</c:v>
                </c:pt>
                <c:pt idx="6">
                  <c:v>0.007</c:v>
                </c:pt>
                <c:pt idx="7">
                  <c:v>0.006</c:v>
                </c:pt>
                <c:pt idx="8">
                  <c:v>0.003</c:v>
                </c:pt>
                <c:pt idx="9">
                  <c:v>0.002</c:v>
                </c:pt>
                <c:pt idx="10">
                  <c:v>0.025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269824"/>
        <c:axId val="226283904"/>
      </c:barChart>
      <c:catAx>
        <c:axId val="2262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6283904"/>
        <c:crosses val="autoZero"/>
        <c:auto val="1"/>
        <c:lblAlgn val="ctr"/>
        <c:lblOffset val="100"/>
        <c:noMultiLvlLbl val="0"/>
      </c:catAx>
      <c:valAx>
        <c:axId val="22628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62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Relativna veličina mozga 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88368424090232"/>
          <c:y val="0.113665879845622"/>
          <c:w val="0.905063231523641"/>
          <c:h val="0.781576080897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List1!$A$6</c:f>
              <c:strCache>
                <c:ptCount val="1"/>
                <c:pt idx="0">
                  <c:v>relativna veličina mozga - postotak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List1!$B$1:$M$1</c:f>
              <c:strCache>
                <c:ptCount val="12"/>
                <c:pt idx="0">
                  <c:v>dupin</c:v>
                </c:pt>
                <c:pt idx="1">
                  <c:v>slon</c:v>
                </c:pt>
                <c:pt idx="2">
                  <c:v>morž</c:v>
                </c:pt>
                <c:pt idx="3">
                  <c:v>vrana</c:v>
                </c:pt>
                <c:pt idx="4">
                  <c:v>štakor</c:v>
                </c:pt>
                <c:pt idx="5">
                  <c:v>dobri dupin</c:v>
                </c:pt>
                <c:pt idx="6">
                  <c:v>majmun</c:v>
                </c:pt>
                <c:pt idx="7">
                  <c:v>mačka</c:v>
                </c:pt>
                <c:pt idx="8">
                  <c:v>pas</c:v>
                </c:pt>
                <c:pt idx="9">
                  <c:v>lav</c:v>
                </c:pt>
                <c:pt idx="10">
                  <c:v>miš</c:v>
                </c:pt>
                <c:pt idx="11">
                  <c:v>čovjek</c:v>
                </c:pt>
              </c:strCache>
            </c:strRef>
          </c:cat>
          <c:val>
            <c:numRef>
              <c:f>List1!$B$6:$M$6</c:f>
              <c:numCache>
                <c:formatCode>0.0%</c:formatCode>
                <c:ptCount val="12"/>
                <c:pt idx="0">
                  <c:v>0.004</c:v>
                </c:pt>
                <c:pt idx="1">
                  <c:v>0.001</c:v>
                </c:pt>
                <c:pt idx="2">
                  <c:v>0.001</c:v>
                </c:pt>
                <c:pt idx="3" c:formatCode="0%">
                  <c:v>0.03</c:v>
                </c:pt>
                <c:pt idx="4">
                  <c:v>0.007</c:v>
                </c:pt>
                <c:pt idx="5">
                  <c:v>0.004</c:v>
                </c:pt>
                <c:pt idx="6">
                  <c:v>0.007</c:v>
                </c:pt>
                <c:pt idx="7">
                  <c:v>0.006</c:v>
                </c:pt>
                <c:pt idx="8">
                  <c:v>0.003</c:v>
                </c:pt>
                <c:pt idx="9">
                  <c:v>0.002</c:v>
                </c:pt>
                <c:pt idx="10">
                  <c:v>0.025</c:v>
                </c:pt>
                <c:pt idx="11" c:formatCode="0%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224000"/>
        <c:axId val="226225536"/>
      </c:barChart>
      <c:catAx>
        <c:axId val="22622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6225536"/>
        <c:crosses val="autoZero"/>
        <c:auto val="1"/>
        <c:lblAlgn val="ctr"/>
        <c:lblOffset val="100"/>
        <c:noMultiLvlLbl val="0"/>
      </c:catAx>
      <c:valAx>
        <c:axId val="22622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622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32737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4202B4-9E9C-4ADB-9FE3-5F44E6437AB1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71FB43-724D-437A-A5E8-1D673BA80D2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4202B4-9E9C-4ADB-9FE3-5F44E6437AB1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hr.wikipedia.org/w/index.php?title=Nagon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zena.net.hr/lifestyle/10-najinteligentnijih-zivotinja-ac7999ee-35b1-11eb-8b36-0242ac12002c" TargetMode="External"/><Relationship Id="rId2" Type="http://schemas.openxmlformats.org/officeDocument/2006/relationships/hyperlink" Target="https://www.index.hr/ljubimci/clanak/ovo-je-pet-najinteligentnijih-vrsta-zivotinja-na-svijetu/2453256.aspx" TargetMode="External"/><Relationship Id="rId1" Type="http://schemas.openxmlformats.org/officeDocument/2006/relationships/hyperlink" Target="https://www.24sata.hr/news/ovo-su-najpametnije-zivotinje-vrane-hobotnice-svinje-psi-46712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19511934">
            <a:off x="1119664" y="1384413"/>
            <a:ext cx="7531497" cy="1204306"/>
          </a:xfrm>
        </p:spPr>
        <p:txBody>
          <a:bodyPr>
            <a:normAutofit/>
          </a:bodyPr>
          <a:lstStyle/>
          <a:p>
            <a:r>
              <a:rPr lang="hr-HR" dirty="0">
                <a:ea typeface="Calibri Light" panose="020F0302020204030204"/>
                <a:cs typeface="Calibri Light" panose="020F0302020204030204"/>
              </a:rPr>
              <a:t>Inteligencija i veličina mozga životinja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87330" y="5436972"/>
            <a:ext cx="5972432" cy="825844"/>
          </a:xfrm>
        </p:spPr>
        <p:txBody>
          <a:bodyPr>
            <a:normAutofit/>
          </a:bodyPr>
          <a:lstStyle/>
          <a:p>
            <a:r>
              <a:rPr lang="hr-HR" dirty="0" smtClean="0"/>
              <a:t>Festival znanosti </a:t>
            </a:r>
            <a:endParaRPr lang="hr-HR" dirty="0" smtClean="0"/>
          </a:p>
          <a:p>
            <a:r>
              <a:rPr lang="hr-HR" sz="1800" dirty="0"/>
              <a:t>Rijeka, 2024</a:t>
            </a:r>
            <a:r>
              <a:rPr lang="hr-HR" sz="1800" dirty="0" smtClean="0"/>
              <a:t>.  </a:t>
            </a:r>
            <a:endParaRPr lang="hr-HR" sz="1800" dirty="0"/>
          </a:p>
          <a:p>
            <a:endParaRPr lang="hr-HR" dirty="0"/>
          </a:p>
        </p:txBody>
      </p:sp>
      <p:sp>
        <p:nvSpPr>
          <p:cNvPr id="4" name="Podnaslov 2"/>
          <p:cNvSpPr txBox="1"/>
          <p:nvPr/>
        </p:nvSpPr>
        <p:spPr>
          <a:xfrm>
            <a:off x="7356389" y="3982993"/>
            <a:ext cx="3690551" cy="1453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Istražile i pripremile: </a:t>
            </a:r>
            <a:endParaRPr lang="hr-HR" dirty="0" smtClean="0"/>
          </a:p>
          <a:p>
            <a:r>
              <a:rPr lang="hr-HR" dirty="0" smtClean="0"/>
              <a:t>Isabela Rupe i Lorena Beljan</a:t>
            </a:r>
            <a:r>
              <a:rPr lang="hr-HR" smtClean="0"/>
              <a:t>, </a:t>
            </a:r>
            <a:endParaRPr lang="hr-HR" smtClean="0"/>
          </a:p>
          <a:p>
            <a:r>
              <a:rPr lang="hr-HR" smtClean="0"/>
              <a:t>učenice 8</a:t>
            </a:r>
            <a:r>
              <a:rPr lang="hr-HR" dirty="0" smtClean="0"/>
              <a:t>. razreda </a:t>
            </a:r>
            <a:endParaRPr lang="hr-HR" dirty="0" smtClean="0"/>
          </a:p>
          <a:p>
            <a:r>
              <a:rPr lang="hr-HR" dirty="0" smtClean="0"/>
              <a:t>Osnovna škola Skrad</a:t>
            </a:r>
            <a:endParaRPr lang="hr-HR" dirty="0" smtClean="0"/>
          </a:p>
          <a:p>
            <a:r>
              <a:rPr lang="hr-HR" dirty="0" smtClean="0"/>
              <a:t>Mentorica: Diana Cindrić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ea typeface="Calibri Light" panose="020F0302020204030204"/>
                <a:cs typeface="Calibri Light" panose="020F0302020204030204"/>
              </a:rPr>
              <a:t>Iz provedene ankete smo zaključili da učenici naše škole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789" y="1100629"/>
            <a:ext cx="10873945" cy="357984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- smatraju  da inteligencija  određuje koliko je tko pametan</a:t>
            </a:r>
            <a:endParaRPr lang="hr-HR" sz="2000" dirty="0" smtClean="0"/>
          </a:p>
          <a:p>
            <a:r>
              <a:rPr lang="hr-HR" sz="2000" dirty="0" smtClean="0"/>
              <a:t>- najinteligentnijom životinjom smatraju majmuna</a:t>
            </a:r>
            <a:endParaRPr lang="hr-HR" sz="2000" dirty="0" smtClean="0"/>
          </a:p>
          <a:p>
            <a:pPr marL="0" indent="0"/>
            <a:r>
              <a:rPr lang="hr-HR" sz="2000" dirty="0" smtClean="0"/>
              <a:t>- smatraju da je najinteligentnija životinja ona koju su odabrali jer sluša svoga vlasnika i dobro se</a:t>
            </a:r>
            <a:endParaRPr lang="hr-HR" sz="2000" dirty="0" smtClean="0"/>
          </a:p>
          <a:p>
            <a:pPr marL="0" indent="0"/>
            <a:r>
              <a:rPr lang="hr-HR" sz="2000" dirty="0"/>
              <a:t> </a:t>
            </a:r>
            <a:r>
              <a:rPr lang="hr-HR" sz="2000" dirty="0" smtClean="0"/>
              <a:t>svugdje snalazi</a:t>
            </a:r>
            <a:endParaRPr lang="hr-HR" sz="2000" dirty="0" smtClean="0"/>
          </a:p>
          <a:p>
            <a:r>
              <a:rPr lang="hr-HR" sz="2000" dirty="0" smtClean="0"/>
              <a:t>- smatraju da VELIČINA MOZGA životinje NE UTJEČE na inteligenciju životinje</a:t>
            </a:r>
            <a:endParaRPr lang="hr-HR" sz="2000" dirty="0" smtClean="0"/>
          </a:p>
          <a:p>
            <a:r>
              <a:rPr lang="hr-HR" sz="2000" dirty="0" smtClean="0"/>
              <a:t>- smatraju da RELATIVNA VELIČINA MOZGA životinje ipak UTJEČE NA INTELIGENCIJU  ŽIVOTINJE</a:t>
            </a:r>
            <a:endParaRPr lang="hr-HR" sz="2000" dirty="0" smtClean="0"/>
          </a:p>
          <a:p>
            <a:endParaRPr lang="hr-HR" dirty="0" smtClean="0"/>
          </a:p>
          <a:p>
            <a:endParaRPr lang="hr-HR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32" y="604658"/>
            <a:ext cx="10027920" cy="54864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ea typeface="Calibri Light" panose="020F0302020204030204"/>
                <a:cs typeface="Calibri Light" panose="020F0302020204030204"/>
              </a:rPr>
            </a:b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Pretražili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smo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na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internetu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pojam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inteligencije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te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smo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 o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inteligenciji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 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naučili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:</a:t>
            </a:r>
            <a:br>
              <a:rPr lang="en-US" b="1" dirty="0">
                <a:ea typeface="Calibri Light" panose="020F0302020204030204"/>
                <a:cs typeface="Calibri Light" panose="020F0302020204030204"/>
              </a:rPr>
            </a:br>
            <a:endParaRPr lang="en-US" b="1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61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000" b="1" dirty="0" smtClean="0">
                <a:ea typeface="+mn-lt"/>
                <a:cs typeface="+mn-lt"/>
              </a:rPr>
              <a:t>    </a:t>
            </a:r>
            <a:r>
              <a:rPr lang="en-US" sz="2000" b="1" dirty="0" smtClean="0">
                <a:ea typeface="+mn-lt"/>
                <a:cs typeface="+mn-lt"/>
              </a:rPr>
              <a:t>"</a:t>
            </a:r>
            <a:r>
              <a:rPr lang="en-US" sz="2000" b="1" dirty="0" err="1">
                <a:ea typeface="+mn-lt"/>
                <a:cs typeface="+mn-lt"/>
              </a:rPr>
              <a:t>Inteligencija</a:t>
            </a:r>
            <a:r>
              <a:rPr lang="en-US" sz="2000" dirty="0">
                <a:ea typeface="+mn-lt"/>
                <a:cs typeface="+mn-lt"/>
              </a:rPr>
              <a:t> je </a:t>
            </a:r>
            <a:r>
              <a:rPr lang="en-US" sz="2000" dirty="0" err="1">
                <a:ea typeface="+mn-lt"/>
                <a:cs typeface="+mn-lt"/>
              </a:rPr>
              <a:t>mentalna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karakteristika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koja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 dirty="0" err="1">
                <a:ea typeface="+mn-lt"/>
                <a:cs typeface="+mn-lt"/>
              </a:rPr>
              <a:t>sastoji</a:t>
            </a:r>
            <a:r>
              <a:rPr lang="en-US" sz="2000" dirty="0">
                <a:ea typeface="+mn-lt"/>
                <a:cs typeface="+mn-lt"/>
              </a:rPr>
              <a:t> od </a:t>
            </a:r>
            <a:r>
              <a:rPr lang="en-US" sz="2000" dirty="0" err="1">
                <a:ea typeface="+mn-lt"/>
                <a:cs typeface="+mn-lt"/>
              </a:rPr>
              <a:t>sposobnosti</a:t>
            </a:r>
            <a:r>
              <a:rPr lang="en-US" sz="2000" dirty="0">
                <a:ea typeface="+mn-lt"/>
                <a:cs typeface="+mn-lt"/>
              </a:rPr>
              <a:t> za </a:t>
            </a:r>
            <a:r>
              <a:rPr lang="en-US" sz="2000" dirty="0" err="1">
                <a:ea typeface="+mn-lt"/>
                <a:cs typeface="+mn-lt"/>
              </a:rPr>
              <a:t>učenje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 smtClean="0">
                <a:ea typeface="+mn-lt"/>
                <a:cs typeface="+mn-lt"/>
              </a:rPr>
              <a:t>iskustva</a:t>
            </a:r>
            <a:r>
              <a:rPr lang="en-US" sz="2000" dirty="0" smtClean="0">
                <a:ea typeface="+mn-lt"/>
                <a:cs typeface="+mn-lt"/>
              </a:rPr>
              <a:t>,</a:t>
            </a:r>
            <a:r>
              <a:rPr lang="hr-HR" sz="2000" dirty="0" smtClean="0">
                <a:ea typeface="+mn-lt"/>
                <a:cs typeface="+mn-lt"/>
              </a:rPr>
              <a:t> </a:t>
            </a:r>
            <a:r>
              <a:rPr lang="en-US" sz="2000" dirty="0" err="1" smtClean="0">
                <a:ea typeface="+mn-lt"/>
                <a:cs typeface="+mn-lt"/>
              </a:rPr>
              <a:t>prilagodbe</a:t>
            </a:r>
            <a:r>
              <a:rPr lang="en-US" sz="2000" dirty="0" smtClean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nove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situacije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razumijevanja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korištenja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apstraktnih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pojmova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korištenja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prethodnih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znanja</a:t>
            </a:r>
            <a:r>
              <a:rPr lang="en-US" sz="2000" dirty="0">
                <a:ea typeface="+mn-lt"/>
                <a:cs typeface="+mn-lt"/>
              </a:rPr>
              <a:t> za </a:t>
            </a:r>
            <a:r>
              <a:rPr lang="en-US" sz="2000" dirty="0" err="1">
                <a:ea typeface="+mn-lt"/>
                <a:cs typeface="+mn-lt"/>
              </a:rPr>
              <a:t>snalaženje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novoj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okolini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kojima</a:t>
            </a:r>
            <a:r>
              <a:rPr lang="en-US" sz="2000" dirty="0">
                <a:ea typeface="+mn-lt"/>
                <a:cs typeface="+mn-lt"/>
              </a:rPr>
              <a:t> ne </a:t>
            </a:r>
            <a:r>
              <a:rPr lang="en-US" sz="2000" dirty="0" err="1">
                <a:ea typeface="+mn-lt"/>
                <a:cs typeface="+mn-lt"/>
              </a:rPr>
              <a:t>pomaže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stereotipno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  <a:hlinkClick r:id="rId1"/>
              </a:rPr>
              <a:t>nagonsko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ponašanje</a:t>
            </a:r>
            <a:r>
              <a:rPr lang="en-US" sz="2000" dirty="0">
                <a:ea typeface="+mn-lt"/>
                <a:cs typeface="+mn-lt"/>
              </a:rPr>
              <a:t>."</a:t>
            </a:r>
            <a:endParaRPr lang="en-US" sz="2000" dirty="0">
              <a:ea typeface="+mn-lt"/>
              <a:cs typeface="+mn-lt"/>
            </a:endParaRPr>
          </a:p>
          <a:p>
            <a:r>
              <a:rPr lang="hr-HR" sz="2000" dirty="0" smtClean="0">
                <a:ea typeface="+mn-lt"/>
                <a:cs typeface="+mn-lt"/>
              </a:rPr>
              <a:t>     „</a:t>
            </a:r>
            <a:r>
              <a:rPr lang="en-US" sz="2000" dirty="0" err="1" smtClean="0">
                <a:ea typeface="+mn-lt"/>
                <a:cs typeface="+mn-lt"/>
              </a:rPr>
              <a:t>Inteligencija</a:t>
            </a:r>
            <a:r>
              <a:rPr lang="en-US" sz="2000" dirty="0" smtClean="0">
                <a:ea typeface="+mn-lt"/>
                <a:cs typeface="+mn-lt"/>
              </a:rPr>
              <a:t> </a:t>
            </a:r>
            <a:r>
              <a:rPr lang="en-US" sz="2000" dirty="0">
                <a:ea typeface="+mn-lt"/>
                <a:cs typeface="+mn-lt"/>
              </a:rPr>
              <a:t>se </a:t>
            </a:r>
            <a:r>
              <a:rPr lang="en-US" sz="2000" dirty="0" err="1">
                <a:ea typeface="+mn-lt"/>
                <a:cs typeface="+mn-lt"/>
              </a:rPr>
              <a:t>definira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sposobnost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brzog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učinkovitog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snalaženja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novim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nepoznatim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situacijama</a:t>
            </a:r>
            <a:r>
              <a:rPr lang="en-US" sz="2000" dirty="0">
                <a:ea typeface="+mn-lt"/>
                <a:cs typeface="+mn-lt"/>
              </a:rPr>
              <a:t>, a </a:t>
            </a:r>
            <a:r>
              <a:rPr lang="en-US" sz="2000" dirty="0" err="1">
                <a:ea typeface="+mn-lt"/>
                <a:cs typeface="+mn-lt"/>
              </a:rPr>
              <a:t>postoji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apstraktna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definicija</a:t>
            </a:r>
            <a:r>
              <a:rPr lang="en-US" sz="2000" dirty="0">
                <a:ea typeface="+mn-lt"/>
                <a:cs typeface="+mn-lt"/>
              </a:rPr>
              <a:t> da je "</a:t>
            </a:r>
            <a:r>
              <a:rPr lang="en-US" sz="2000" dirty="0" err="1">
                <a:ea typeface="+mn-lt"/>
                <a:cs typeface="+mn-lt"/>
              </a:rPr>
              <a:t>inteligencija</a:t>
            </a:r>
            <a:r>
              <a:rPr lang="en-US" sz="2000" dirty="0">
                <a:ea typeface="+mn-lt"/>
                <a:cs typeface="+mn-lt"/>
              </a:rPr>
              <a:t> ono </a:t>
            </a:r>
            <a:r>
              <a:rPr lang="en-US" sz="2000" dirty="0" err="1">
                <a:ea typeface="+mn-lt"/>
                <a:cs typeface="+mn-lt"/>
              </a:rPr>
              <a:t>što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 dirty="0" err="1">
                <a:ea typeface="+mn-lt"/>
                <a:cs typeface="+mn-lt"/>
              </a:rPr>
              <a:t>mjeri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testovima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inteligencije</a:t>
            </a:r>
            <a:r>
              <a:rPr lang="en-US" sz="2000" dirty="0">
                <a:ea typeface="+mn-lt"/>
                <a:cs typeface="+mn-lt"/>
              </a:rPr>
              <a:t>".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hr-HR" dirty="0" smtClean="0">
                <a:ea typeface="+mn-lt"/>
                <a:cs typeface="+mn-lt"/>
              </a:rPr>
              <a:t>                                                                                                                           (</a:t>
            </a:r>
            <a:r>
              <a:rPr lang="en-US" dirty="0" smtClean="0">
                <a:ea typeface="+mn-lt"/>
                <a:cs typeface="+mn-lt"/>
              </a:rPr>
              <a:t>https</a:t>
            </a:r>
            <a:r>
              <a:rPr lang="en-US" dirty="0">
                <a:ea typeface="+mn-lt"/>
                <a:cs typeface="+mn-lt"/>
              </a:rPr>
              <a:t>://</a:t>
            </a:r>
            <a:r>
              <a:rPr lang="en-US" dirty="0" smtClean="0">
                <a:ea typeface="+mn-lt"/>
                <a:cs typeface="+mn-lt"/>
              </a:rPr>
              <a:t>hr.wikipedia.org/wiki/Inteligencija</a:t>
            </a:r>
            <a:r>
              <a:rPr lang="hr-HR" dirty="0" smtClean="0">
                <a:ea typeface="+mn-lt"/>
                <a:cs typeface="+mn-lt"/>
              </a:rPr>
              <a:t>)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hr-HR" sz="31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202122"/>
              </a:solidFill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3880" y="689155"/>
            <a:ext cx="6477000" cy="52805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1800" dirty="0" smtClean="0">
                <a:solidFill>
                  <a:srgbClr val="202122"/>
                </a:solidFill>
                <a:ea typeface="+mn-lt"/>
                <a:cs typeface="+mn-lt"/>
              </a:rPr>
              <a:t>   Na </a:t>
            </a:r>
            <a:r>
              <a:rPr lang="hr-HR" sz="1800" dirty="0">
                <a:solidFill>
                  <a:srgbClr val="202122"/>
                </a:solidFill>
                <a:ea typeface="+mn-lt"/>
                <a:cs typeface="+mn-lt"/>
              </a:rPr>
              <a:t>internetu smo zatim istražili koje su najinteligentnije </a:t>
            </a:r>
            <a:r>
              <a:rPr lang="hr-HR" sz="1800" dirty="0" smtClean="0">
                <a:solidFill>
                  <a:srgbClr val="202122"/>
                </a:solidFill>
                <a:ea typeface="+mn-lt"/>
                <a:cs typeface="+mn-lt"/>
              </a:rPr>
              <a:t>životinja na </a:t>
            </a:r>
            <a:r>
              <a:rPr lang="hr-HR" sz="1800" dirty="0">
                <a:solidFill>
                  <a:srgbClr val="202122"/>
                </a:solidFill>
                <a:ea typeface="+mn-lt"/>
                <a:cs typeface="+mn-lt"/>
              </a:rPr>
              <a:t>Zemlji pa su </a:t>
            </a:r>
            <a:r>
              <a:rPr lang="hr-HR" sz="1800" dirty="0" smtClean="0">
                <a:solidFill>
                  <a:srgbClr val="202122"/>
                </a:solidFill>
                <a:ea typeface="+mn-lt"/>
                <a:cs typeface="+mn-lt"/>
              </a:rPr>
              <a:t>tako među najinteligentnijim životinjama našli: </a:t>
            </a:r>
            <a:endParaRPr lang="hr-HR" sz="18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pPr algn="ctr"/>
            <a:r>
              <a:rPr lang="hr-HR" sz="1800" dirty="0" smtClean="0">
                <a:solidFill>
                  <a:srgbClr val="202122"/>
                </a:solidFill>
                <a:ea typeface="+mn-lt"/>
                <a:cs typeface="+mn-lt"/>
              </a:rPr>
              <a:t>Pas</a:t>
            </a:r>
            <a:endParaRPr lang="hr-HR" sz="18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pPr algn="ctr"/>
            <a:r>
              <a:rPr lang="hr-HR" sz="1800" dirty="0" smtClean="0">
                <a:solidFill>
                  <a:srgbClr val="202122"/>
                </a:solidFill>
                <a:ea typeface="+mn-lt"/>
                <a:cs typeface="+mn-lt"/>
              </a:rPr>
              <a:t>Vrane</a:t>
            </a:r>
            <a:endParaRPr lang="hr-HR" sz="18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pPr algn="ctr"/>
            <a:r>
              <a:rPr lang="hr-HR" sz="1800" dirty="0" smtClean="0">
                <a:solidFill>
                  <a:srgbClr val="202122"/>
                </a:solidFill>
                <a:ea typeface="+mn-lt"/>
                <a:cs typeface="+mn-lt"/>
              </a:rPr>
              <a:t>Štakori</a:t>
            </a:r>
            <a:endParaRPr lang="hr-HR" sz="18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pPr algn="ctr"/>
            <a:r>
              <a:rPr lang="hr-HR" sz="1800" dirty="0" smtClean="0">
                <a:solidFill>
                  <a:srgbClr val="202122"/>
                </a:solidFill>
                <a:ea typeface="+mn-lt"/>
                <a:cs typeface="+mn-lt"/>
              </a:rPr>
              <a:t>Delfini</a:t>
            </a:r>
            <a:endParaRPr lang="hr-HR" sz="18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pPr algn="ctr"/>
            <a:r>
              <a:rPr lang="hr-HR" sz="1800" dirty="0" smtClean="0">
                <a:solidFill>
                  <a:srgbClr val="202122"/>
                </a:solidFill>
                <a:ea typeface="+mn-lt"/>
                <a:cs typeface="+mn-lt"/>
              </a:rPr>
              <a:t>Slonovi</a:t>
            </a:r>
            <a:endParaRPr lang="hr-HR" sz="18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pPr algn="ctr"/>
            <a:r>
              <a:rPr lang="hr-HR" sz="1800" dirty="0" smtClean="0">
                <a:solidFill>
                  <a:srgbClr val="202122"/>
                </a:solidFill>
                <a:ea typeface="+mn-lt"/>
                <a:cs typeface="+mn-lt"/>
              </a:rPr>
              <a:t>Čimpanze i orangutani</a:t>
            </a:r>
            <a:endParaRPr lang="hr-HR" sz="18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pPr algn="ctr"/>
            <a:r>
              <a:rPr lang="hr-HR" sz="1800" dirty="0" smtClean="0">
                <a:solidFill>
                  <a:srgbClr val="202122"/>
                </a:solidFill>
                <a:ea typeface="+mn-lt"/>
                <a:cs typeface="+mn-lt"/>
              </a:rPr>
              <a:t>Mačka</a:t>
            </a:r>
            <a:endParaRPr lang="hr-HR" sz="18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pPr algn="ctr"/>
            <a:r>
              <a:rPr lang="hr-HR" sz="1800" dirty="0" smtClean="0">
                <a:solidFill>
                  <a:srgbClr val="202122"/>
                </a:solidFill>
                <a:ea typeface="+mn-lt"/>
                <a:cs typeface="+mn-lt"/>
              </a:rPr>
              <a:t>Lav</a:t>
            </a:r>
            <a:endParaRPr lang="hr-HR" sz="18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pPr algn="ctr"/>
            <a:r>
              <a:rPr lang="hr-HR" sz="1800" dirty="0" smtClean="0">
                <a:solidFill>
                  <a:srgbClr val="202122"/>
                </a:solidFill>
                <a:ea typeface="+mn-lt"/>
                <a:cs typeface="+mn-lt"/>
              </a:rPr>
              <a:t>Miš</a:t>
            </a:r>
            <a:endParaRPr lang="hr-HR" sz="18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hr-HR" sz="24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endParaRPr lang="hr-HR" sz="24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endParaRPr lang="hr-HR" sz="24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endParaRPr lang="hr-HR" sz="2400" dirty="0" smtClean="0">
              <a:solidFill>
                <a:srgbClr val="202122"/>
              </a:solidFill>
              <a:ea typeface="+mn-lt"/>
              <a:cs typeface="+mn-lt"/>
            </a:endParaRPr>
          </a:p>
          <a:p>
            <a:endParaRPr lang="hr-HR" sz="2400" dirty="0">
              <a:solidFill>
                <a:srgbClr val="202122"/>
              </a:solidFill>
              <a:ea typeface="+mn-lt"/>
              <a:cs typeface="+mn-lt"/>
            </a:endParaRPr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pPr marL="0" indent="0">
              <a:buNone/>
            </a:pP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hr-HR" sz="2400" dirty="0"/>
          </a:p>
        </p:txBody>
      </p:sp>
      <p:pic>
        <p:nvPicPr>
          <p:cNvPr id="8" name="Picture 2" descr="https://upload.wikimedia.org/wikipedia/commons/thumb/c/cd/Animal_diversity_October_2007.jpg/240px-Animal_diversity_October_200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56" y="719403"/>
            <a:ext cx="3965234" cy="47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1" y="273685"/>
            <a:ext cx="10515600" cy="1325563"/>
          </a:xfrm>
        </p:spPr>
        <p:txBody>
          <a:bodyPr>
            <a:noAutofit/>
          </a:bodyPr>
          <a:lstStyle/>
          <a:p>
            <a:br>
              <a:rPr lang="hr-HR" sz="6600" b="1" dirty="0" smtClean="0">
                <a:ea typeface="+mj-lt"/>
                <a:cs typeface="+mj-lt"/>
              </a:rPr>
            </a:br>
            <a:r>
              <a:rPr lang="hr-HR" sz="6000" dirty="0" smtClean="0">
                <a:ea typeface="+mj-lt"/>
                <a:cs typeface="+mj-lt"/>
              </a:rPr>
              <a:t>Psi</a:t>
            </a:r>
            <a:br>
              <a:rPr lang="en-US" sz="6000" dirty="0">
                <a:ea typeface="+mj-lt"/>
                <a:cs typeface="+mj-lt"/>
              </a:rPr>
            </a:br>
            <a:endParaRPr lang="en-US" sz="66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012" y="1812560"/>
            <a:ext cx="4791892" cy="46927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b="0" dirty="0" smtClean="0">
                <a:ea typeface="Calibri" panose="020F0502020204030204"/>
                <a:cs typeface="Calibri" panose="020F0502020204030204"/>
              </a:rPr>
              <a:t>Psi</a:t>
            </a:r>
            <a:r>
              <a:rPr lang="hr-HR" sz="1400" b="0" dirty="0">
                <a:ea typeface="+mn-lt"/>
                <a:cs typeface="+mn-lt"/>
              </a:rPr>
              <a:t> </a:t>
            </a:r>
            <a:r>
              <a:rPr lang="en-US" sz="1800" b="0" dirty="0" err="1" smtClean="0">
                <a:ea typeface="+mn-lt"/>
                <a:cs typeface="+mn-lt"/>
              </a:rPr>
              <a:t>mogu</a:t>
            </a:r>
            <a:r>
              <a:rPr lang="en-US" sz="1800" b="0" dirty="0" smtClean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raspoznati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i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zapamtiti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životinjska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ili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ljudska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lica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koja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su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upoznali</a:t>
            </a:r>
            <a:r>
              <a:rPr lang="en-US" sz="1800" b="0" dirty="0">
                <a:ea typeface="+mn-lt"/>
                <a:cs typeface="+mn-lt"/>
              </a:rPr>
              <a:t>, a </a:t>
            </a:r>
            <a:r>
              <a:rPr lang="en-US" sz="1800" b="0" dirty="0" err="1">
                <a:ea typeface="+mn-lt"/>
                <a:cs typeface="+mn-lt"/>
              </a:rPr>
              <a:t>prepoznaju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i</a:t>
            </a:r>
            <a:r>
              <a:rPr lang="en-US" sz="1800" b="0" dirty="0">
                <a:ea typeface="+mn-lt"/>
                <a:cs typeface="+mn-lt"/>
              </a:rPr>
              <a:t> radio </a:t>
            </a:r>
            <a:r>
              <a:rPr lang="en-US" sz="1800" b="0" dirty="0" err="1">
                <a:ea typeface="+mn-lt"/>
                <a:cs typeface="+mn-lt"/>
              </a:rPr>
              <a:t>i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televiziju</a:t>
            </a:r>
            <a:r>
              <a:rPr lang="en-US" sz="1800" b="0" dirty="0">
                <a:ea typeface="+mn-lt"/>
                <a:cs typeface="+mn-lt"/>
              </a:rPr>
              <a:t>. </a:t>
            </a:r>
            <a:r>
              <a:rPr lang="en-US" sz="1800" b="0" dirty="0" err="1">
                <a:ea typeface="+mn-lt"/>
                <a:cs typeface="+mn-lt"/>
              </a:rPr>
              <a:t>Veoma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su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emotivni</a:t>
            </a:r>
            <a:r>
              <a:rPr lang="en-US" sz="1800" b="0" dirty="0">
                <a:ea typeface="+mn-lt"/>
                <a:cs typeface="+mn-lt"/>
              </a:rPr>
              <a:t>, </a:t>
            </a:r>
            <a:r>
              <a:rPr lang="en-US" sz="1800" b="0" dirty="0" err="1">
                <a:ea typeface="+mn-lt"/>
                <a:cs typeface="+mn-lt"/>
              </a:rPr>
              <a:t>mogu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biti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prilično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osjetljivi</a:t>
            </a:r>
            <a:r>
              <a:rPr lang="en-US" sz="1800" b="0" dirty="0">
                <a:ea typeface="+mn-lt"/>
                <a:cs typeface="+mn-lt"/>
              </a:rPr>
              <a:t> po tom </a:t>
            </a:r>
            <a:r>
              <a:rPr lang="en-US" sz="1800" b="0" dirty="0" err="1">
                <a:ea typeface="+mn-lt"/>
                <a:cs typeface="+mn-lt"/>
              </a:rPr>
              <a:t>pitanju</a:t>
            </a:r>
            <a:r>
              <a:rPr lang="en-US" sz="1800" b="0" dirty="0">
                <a:ea typeface="+mn-lt"/>
                <a:cs typeface="+mn-lt"/>
              </a:rPr>
              <a:t>, pa </a:t>
            </a:r>
            <a:r>
              <a:rPr lang="en-US" sz="1800" b="0" dirty="0" err="1">
                <a:ea typeface="+mn-lt"/>
                <a:cs typeface="+mn-lt"/>
              </a:rPr>
              <a:t>čak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i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ljubomorni</a:t>
            </a:r>
            <a:r>
              <a:rPr lang="en-US" sz="1800" b="0" dirty="0">
                <a:ea typeface="+mn-lt"/>
                <a:cs typeface="+mn-lt"/>
              </a:rPr>
              <a:t>, a </a:t>
            </a:r>
            <a:r>
              <a:rPr lang="en-US" sz="1800" b="0" dirty="0" err="1">
                <a:ea typeface="+mn-lt"/>
                <a:cs typeface="+mn-lt"/>
              </a:rPr>
              <a:t>kada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ih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netko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povrijedi</a:t>
            </a:r>
            <a:r>
              <a:rPr lang="en-US" sz="1800" b="0" dirty="0">
                <a:ea typeface="+mn-lt"/>
                <a:cs typeface="+mn-lt"/>
              </a:rPr>
              <a:t> to </a:t>
            </a:r>
            <a:r>
              <a:rPr lang="en-US" sz="1800" b="0" dirty="0" err="1">
                <a:ea typeface="+mn-lt"/>
                <a:cs typeface="+mn-lt"/>
              </a:rPr>
              <a:t>neće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nikada</a:t>
            </a:r>
            <a:r>
              <a:rPr lang="en-US" sz="1800" b="0" dirty="0">
                <a:ea typeface="+mn-lt"/>
                <a:cs typeface="+mn-lt"/>
              </a:rPr>
              <a:t> </a:t>
            </a:r>
            <a:r>
              <a:rPr lang="en-US" sz="1800" b="0" dirty="0" err="1">
                <a:ea typeface="+mn-lt"/>
                <a:cs typeface="+mn-lt"/>
              </a:rPr>
              <a:t>zaboraviti</a:t>
            </a:r>
            <a:r>
              <a:rPr lang="en-US" sz="1800" b="0" dirty="0" smtClean="0">
                <a:ea typeface="+mn-lt"/>
                <a:cs typeface="+mn-lt"/>
              </a:rPr>
              <a:t>.</a:t>
            </a:r>
            <a:endParaRPr lang="hr-HR" sz="1800" b="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050" name="Picture 2" descr="https://t2.gstatic.com/licensed-image?q=tbn:ANd9GcQOO0X7mMnoYz-e9Zdc6Pe6Wz7Ow1DcvhEiaex5aSv6QJDoCtcooqA7UUbjrphvjlIc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85" y="1353478"/>
            <a:ext cx="5906121" cy="392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V</a:t>
            </a:r>
            <a:r>
              <a:rPr lang="hr-HR" b="1" dirty="0" smtClean="0"/>
              <a:t>rane</a:t>
            </a:r>
            <a:endParaRPr lang="hr-HR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485990"/>
            <a:ext cx="542326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 err="1" smtClean="0">
                <a:ea typeface="Calibri" panose="020F0502020204030204"/>
                <a:cs typeface="Calibri" panose="020F0502020204030204"/>
              </a:rPr>
              <a:t>Vra</a:t>
            </a:r>
            <a:r>
              <a:rPr lang="hr-HR" sz="2000" dirty="0" smtClean="0">
                <a:ea typeface="Calibri" panose="020F0502020204030204"/>
                <a:cs typeface="Calibri" panose="020F0502020204030204"/>
              </a:rPr>
              <a:t>ne</a:t>
            </a:r>
            <a:r>
              <a:rPr lang="en-US" sz="1200" dirty="0" smtClean="0">
                <a:ea typeface="+mn-lt"/>
                <a:cs typeface="+mn-lt"/>
              </a:rPr>
              <a:t> </a:t>
            </a:r>
            <a:r>
              <a:rPr lang="en-US" sz="2000" dirty="0">
                <a:ea typeface="+mn-lt"/>
                <a:cs typeface="+mn-lt"/>
              </a:rPr>
              <a:t>se </a:t>
            </a:r>
            <a:r>
              <a:rPr lang="en-US" sz="2000" dirty="0" err="1">
                <a:ea typeface="+mn-lt"/>
                <a:cs typeface="+mn-lt"/>
              </a:rPr>
              <a:t>smatraju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jednim</a:t>
            </a:r>
            <a:r>
              <a:rPr lang="en-US" sz="2000" dirty="0">
                <a:ea typeface="+mn-lt"/>
                <a:cs typeface="+mn-lt"/>
              </a:rPr>
              <a:t> od </a:t>
            </a:r>
            <a:r>
              <a:rPr lang="en-US" sz="2000" dirty="0" err="1">
                <a:ea typeface="+mn-lt"/>
                <a:cs typeface="+mn-lt"/>
              </a:rPr>
              <a:t>najpametnijih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ptica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uz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papige</a:t>
            </a:r>
            <a:r>
              <a:rPr lang="en-US" sz="2000" dirty="0">
                <a:ea typeface="+mn-lt"/>
                <a:cs typeface="+mn-lt"/>
              </a:rPr>
              <a:t>). One </a:t>
            </a:r>
            <a:r>
              <a:rPr lang="en-US" sz="2000" dirty="0" err="1">
                <a:ea typeface="+mn-lt"/>
                <a:cs typeface="+mn-lt"/>
              </a:rPr>
              <a:t>također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mogu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naučiti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govoriti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kao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brojati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razlikovati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između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kompleksnih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oblika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izvršavati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zadatke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nakon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što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im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 dirty="0" err="1">
                <a:ea typeface="+mn-lt"/>
                <a:cs typeface="+mn-lt"/>
              </a:rPr>
              <a:t>pokaže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kako</a:t>
            </a:r>
            <a:r>
              <a:rPr lang="en-US" sz="2000" dirty="0">
                <a:ea typeface="+mn-lt"/>
                <a:cs typeface="+mn-lt"/>
              </a:rPr>
              <a:t>.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hr-HR" sz="120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en-US" sz="36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6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074" name="Picture 2" descr="Siva vrana – Wikipedij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36" y="1789847"/>
            <a:ext cx="4866976" cy="36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Štakori</a:t>
            </a:r>
            <a:endParaRPr lang="hr-HR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324" y="1220845"/>
            <a:ext cx="549115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4000" b="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b="0" dirty="0" err="1" smtClean="0">
                <a:ea typeface="Calibri" panose="020F0502020204030204"/>
                <a:cs typeface="Calibri" panose="020F0502020204030204"/>
              </a:rPr>
              <a:t>Štako</a:t>
            </a:r>
            <a:r>
              <a:rPr lang="hr-HR" sz="2400" b="0" dirty="0" err="1" smtClean="0">
                <a:ea typeface="Calibri" panose="020F0502020204030204"/>
                <a:cs typeface="Calibri" panose="020F0502020204030204"/>
              </a:rPr>
              <a:t>ri</a:t>
            </a:r>
            <a:r>
              <a:rPr lang="hr-HR" sz="2400" b="0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0" dirty="0" err="1" smtClean="0">
                <a:ea typeface="+mn-lt"/>
                <a:cs typeface="+mn-lt"/>
              </a:rPr>
              <a:t>su</a:t>
            </a:r>
            <a:r>
              <a:rPr lang="en-US" sz="2400" b="0" dirty="0" smtClean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veoma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inteligentne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životinje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i</a:t>
            </a:r>
            <a:r>
              <a:rPr lang="en-US" sz="2400" b="0" dirty="0">
                <a:ea typeface="+mn-lt"/>
                <a:cs typeface="+mn-lt"/>
              </a:rPr>
              <a:t> ne </a:t>
            </a:r>
            <a:r>
              <a:rPr lang="en-US" sz="2400" b="0" dirty="0" err="1">
                <a:ea typeface="+mn-lt"/>
                <a:cs typeface="+mn-lt"/>
              </a:rPr>
              <a:t>koristi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ih</a:t>
            </a:r>
            <a:r>
              <a:rPr lang="en-US" sz="2400" b="0" dirty="0">
                <a:ea typeface="+mn-lt"/>
                <a:cs typeface="+mn-lt"/>
              </a:rPr>
              <a:t> se bez </a:t>
            </a:r>
            <a:r>
              <a:rPr lang="en-US" sz="2400" b="0" dirty="0" err="1">
                <a:ea typeface="+mn-lt"/>
                <a:cs typeface="+mn-lt"/>
              </a:rPr>
              <a:t>razloga</a:t>
            </a:r>
            <a:r>
              <a:rPr lang="en-US" sz="2400" b="0" dirty="0">
                <a:ea typeface="+mn-lt"/>
                <a:cs typeface="+mn-lt"/>
              </a:rPr>
              <a:t> u </a:t>
            </a:r>
            <a:r>
              <a:rPr lang="en-US" sz="2400" b="0" dirty="0" err="1">
                <a:ea typeface="+mn-lt"/>
                <a:cs typeface="+mn-lt"/>
              </a:rPr>
              <a:t>mnogim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znanstvenim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pokusima</a:t>
            </a:r>
            <a:r>
              <a:rPr lang="en-US" sz="2400" b="0" dirty="0">
                <a:ea typeface="+mn-lt"/>
                <a:cs typeface="+mn-lt"/>
              </a:rPr>
              <a:t>. </a:t>
            </a:r>
            <a:r>
              <a:rPr lang="en-US" sz="2400" b="0" dirty="0" err="1">
                <a:ea typeface="+mn-lt"/>
                <a:cs typeface="+mn-lt"/>
              </a:rPr>
              <a:t>Laboratorijski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štakori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znaju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naći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izlaz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iz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veoma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kompleksnih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labirinata</a:t>
            </a:r>
            <a:r>
              <a:rPr lang="en-US" sz="2400" b="0" dirty="0">
                <a:ea typeface="+mn-lt"/>
                <a:cs typeface="+mn-lt"/>
              </a:rPr>
              <a:t>, a </a:t>
            </a:r>
            <a:r>
              <a:rPr lang="en-US" sz="2400" b="0" dirty="0" err="1">
                <a:ea typeface="+mn-lt"/>
                <a:cs typeface="+mn-lt"/>
              </a:rPr>
              <a:t>posjeduju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mentalnu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sposobnost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nazvanu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metakognicija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koju</a:t>
            </a:r>
            <a:r>
              <a:rPr lang="en-US" sz="2400" b="0" dirty="0">
                <a:ea typeface="+mn-lt"/>
                <a:cs typeface="+mn-lt"/>
              </a:rPr>
              <a:t>, </a:t>
            </a:r>
            <a:r>
              <a:rPr lang="en-US" sz="2400" b="0" dirty="0" err="1">
                <a:ea typeface="+mn-lt"/>
                <a:cs typeface="+mn-lt"/>
              </a:rPr>
              <a:t>koliko</a:t>
            </a:r>
            <a:r>
              <a:rPr lang="en-US" sz="2400" b="0" dirty="0">
                <a:ea typeface="+mn-lt"/>
                <a:cs typeface="+mn-lt"/>
              </a:rPr>
              <a:t> je </a:t>
            </a:r>
            <a:r>
              <a:rPr lang="en-US" sz="2400" b="0" dirty="0" err="1">
                <a:ea typeface="+mn-lt"/>
                <a:cs typeface="+mn-lt"/>
              </a:rPr>
              <a:t>trenutno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poznato</a:t>
            </a:r>
            <a:r>
              <a:rPr lang="en-US" sz="2400" b="0" dirty="0">
                <a:ea typeface="+mn-lt"/>
                <a:cs typeface="+mn-lt"/>
              </a:rPr>
              <a:t>, </a:t>
            </a:r>
            <a:r>
              <a:rPr lang="en-US" sz="2400" b="0" dirty="0" err="1">
                <a:ea typeface="+mn-lt"/>
                <a:cs typeface="+mn-lt"/>
              </a:rPr>
              <a:t>imaju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jedino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ljudi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primati</a:t>
            </a:r>
            <a:r>
              <a:rPr lang="en-US" sz="2400" b="0" dirty="0">
                <a:ea typeface="+mn-lt"/>
                <a:cs typeface="+mn-lt"/>
              </a:rPr>
              <a:t>. </a:t>
            </a:r>
            <a:endParaRPr lang="hr-HR" sz="2400" b="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en-US" sz="5400" b="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1800" b="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098" name="Picture 2" descr="https://t2.gstatic.com/licensed-image?q=tbn:ANd9GcSx_PoZTqA_LwvTCd-1qvKHvf2yOHbqEqeB2Cgc1UKo_Xc71q1aOFewAKYVfcoIXs6l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09" y="1840915"/>
            <a:ext cx="5610599" cy="373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Delfini</a:t>
            </a:r>
            <a:endParaRPr lang="hr-HR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6760" y="1149531"/>
            <a:ext cx="4909457" cy="42262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65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b="0" dirty="0" err="1" smtClean="0">
                <a:ea typeface="Calibri" panose="020F0502020204030204"/>
                <a:cs typeface="Calibri" panose="020F0502020204030204"/>
              </a:rPr>
              <a:t>Delfin</a:t>
            </a:r>
            <a:r>
              <a:rPr lang="hr-HR" sz="2400" b="0" dirty="0" smtClean="0">
                <a:ea typeface="Calibri" panose="020F0502020204030204"/>
                <a:cs typeface="Calibri" panose="020F0502020204030204"/>
              </a:rPr>
              <a:t>i</a:t>
            </a:r>
            <a:r>
              <a:rPr lang="hr-HR" sz="3200" b="0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0" dirty="0" err="1" smtClean="0">
                <a:ea typeface="+mn-lt"/>
                <a:cs typeface="+mn-lt"/>
              </a:rPr>
              <a:t>su</a:t>
            </a:r>
            <a:r>
              <a:rPr lang="en-US" sz="2400" b="0" dirty="0" smtClean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iznimno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društvene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životinje</a:t>
            </a:r>
            <a:r>
              <a:rPr lang="en-US" sz="2400" b="0" dirty="0">
                <a:ea typeface="+mn-lt"/>
                <a:cs typeface="+mn-lt"/>
              </a:rPr>
              <a:t>. Oni </a:t>
            </a:r>
            <a:r>
              <a:rPr lang="en-US" sz="2400" b="0" dirty="0" err="1">
                <a:ea typeface="+mn-lt"/>
                <a:cs typeface="+mn-lt"/>
              </a:rPr>
              <a:t>mogu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pronaći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raspoznati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svoje</a:t>
            </a:r>
            <a:r>
              <a:rPr lang="en-US" sz="2400" b="0" dirty="0">
                <a:ea typeface="+mn-lt"/>
                <a:cs typeface="+mn-lt"/>
              </a:rPr>
              <a:t> "</a:t>
            </a:r>
            <a:r>
              <a:rPr lang="en-US" sz="2400" b="0" dirty="0" err="1">
                <a:ea typeface="+mn-lt"/>
                <a:cs typeface="+mn-lt"/>
              </a:rPr>
              <a:t>rođake</a:t>
            </a:r>
            <a:r>
              <a:rPr lang="en-US" sz="2400" b="0" dirty="0">
                <a:ea typeface="+mn-lt"/>
                <a:cs typeface="+mn-lt"/>
              </a:rPr>
              <a:t>" koji </a:t>
            </a:r>
            <a:r>
              <a:rPr lang="en-US" sz="2400" b="0" dirty="0" err="1">
                <a:ea typeface="+mn-lt"/>
                <a:cs typeface="+mn-lt"/>
              </a:rPr>
              <a:t>su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udaljeni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kilometrima</a:t>
            </a:r>
            <a:r>
              <a:rPr lang="en-US" sz="2400" b="0" dirty="0">
                <a:ea typeface="+mn-lt"/>
                <a:cs typeface="+mn-lt"/>
              </a:rPr>
              <a:t>, a </a:t>
            </a:r>
            <a:r>
              <a:rPr lang="en-US" sz="2400" b="0" dirty="0" err="1">
                <a:ea typeface="+mn-lt"/>
                <a:cs typeface="+mn-lt"/>
              </a:rPr>
              <a:t>imaju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vlastiti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kompleksni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jezik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kojim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komuniciraju</a:t>
            </a:r>
            <a:r>
              <a:rPr lang="en-US" sz="2400" b="0" dirty="0" smtClean="0">
                <a:ea typeface="+mn-lt"/>
                <a:cs typeface="+mn-lt"/>
              </a:rPr>
              <a:t>.</a:t>
            </a:r>
            <a:endParaRPr lang="hr-HR" sz="2400" b="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en-US" sz="21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122" name="Picture 2" descr="https://t0.gstatic.com/licensed-image?q=tbn:ANd9GcQdVrDbX5tCAQ6lX9axvmA12KMoRadrK1F7Pgls0RBotbvCJ9C-rd-_TNNKD70f4oQL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99" y="1690688"/>
            <a:ext cx="5526741" cy="36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9011" y="0"/>
            <a:ext cx="4011886" cy="1325563"/>
          </a:xfrm>
        </p:spPr>
        <p:txBody>
          <a:bodyPr>
            <a:noAutofit/>
          </a:bodyPr>
          <a:lstStyle/>
          <a:p>
            <a:br>
              <a:rPr lang="hr-HR" sz="6600" b="1" dirty="0">
                <a:ea typeface="+mj-lt"/>
                <a:cs typeface="+mj-lt"/>
              </a:rPr>
            </a:br>
            <a:r>
              <a:rPr lang="hr-HR" sz="5400" b="1" dirty="0" smtClean="0">
                <a:ea typeface="+mj-lt"/>
                <a:cs typeface="+mj-lt"/>
              </a:rPr>
              <a:t>Slonovi</a:t>
            </a:r>
            <a:endParaRPr lang="en-US" sz="5400" b="1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24871" y="1907175"/>
            <a:ext cx="5340532" cy="489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 smtClean="0">
                <a:ea typeface="Calibri" panose="020F0502020204030204"/>
                <a:cs typeface="Calibri" panose="020F0502020204030204"/>
              </a:rPr>
              <a:t>S</a:t>
            </a:r>
            <a:r>
              <a:rPr lang="hr-HR" sz="2000" b="0" dirty="0" smtClean="0">
                <a:ea typeface="Calibri" panose="020F0502020204030204"/>
                <a:cs typeface="Calibri" panose="020F0502020204030204"/>
              </a:rPr>
              <a:t>l</a:t>
            </a:r>
            <a:r>
              <a:rPr lang="en-US" sz="2000" b="0" dirty="0" smtClean="0">
                <a:ea typeface="Calibri" panose="020F0502020204030204"/>
                <a:cs typeface="Calibri" panose="020F0502020204030204"/>
              </a:rPr>
              <a:t>on</a:t>
            </a:r>
            <a:r>
              <a:rPr lang="hr-HR" sz="2000" b="0" dirty="0" smtClean="0">
                <a:ea typeface="Calibri" panose="020F0502020204030204"/>
                <a:cs typeface="Calibri" panose="020F0502020204030204"/>
              </a:rPr>
              <a:t>ovi</a:t>
            </a:r>
            <a:r>
              <a:rPr lang="hr-HR" sz="2000" b="0" dirty="0" smtClean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znaju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čistiti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svoju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hranu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koristiti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različita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oruđa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kako</a:t>
            </a:r>
            <a:r>
              <a:rPr lang="en-US" sz="2000" b="0" dirty="0">
                <a:ea typeface="+mn-lt"/>
                <a:cs typeface="+mn-lt"/>
              </a:rPr>
              <a:t> bi </a:t>
            </a:r>
            <a:r>
              <a:rPr lang="en-US" sz="2000" b="0" dirty="0" err="1">
                <a:ea typeface="+mn-lt"/>
                <a:cs typeface="+mn-lt"/>
              </a:rPr>
              <a:t>si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pomogli</a:t>
            </a:r>
            <a:r>
              <a:rPr lang="en-US" sz="2000" b="0" dirty="0">
                <a:ea typeface="+mn-lt"/>
                <a:cs typeface="+mn-lt"/>
              </a:rPr>
              <a:t> u </a:t>
            </a:r>
            <a:r>
              <a:rPr lang="en-US" sz="2000" b="0" dirty="0" err="1">
                <a:ea typeface="+mn-lt"/>
                <a:cs typeface="+mn-lt"/>
              </a:rPr>
              <a:t>pribavljaju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ili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čišćenju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hrane</a:t>
            </a:r>
            <a:r>
              <a:rPr lang="en-US" sz="2000" b="0" dirty="0">
                <a:ea typeface="+mn-lt"/>
                <a:cs typeface="+mn-lt"/>
              </a:rPr>
              <a:t>. </a:t>
            </a:r>
            <a:r>
              <a:rPr lang="en-US" sz="2000" b="0" dirty="0" err="1" smtClean="0">
                <a:ea typeface="+mn-lt"/>
                <a:cs typeface="+mn-lt"/>
              </a:rPr>
              <a:t>Jedna</a:t>
            </a:r>
            <a:r>
              <a:rPr lang="en-US" sz="2000" b="0" dirty="0" smtClean="0">
                <a:ea typeface="+mn-lt"/>
                <a:cs typeface="+mn-lt"/>
              </a:rPr>
              <a:t> </a:t>
            </a:r>
            <a:r>
              <a:rPr lang="en-US" sz="2000" b="0" dirty="0">
                <a:ea typeface="+mn-lt"/>
                <a:cs typeface="+mn-lt"/>
              </a:rPr>
              <a:t>od </a:t>
            </a:r>
            <a:r>
              <a:rPr lang="en-US" sz="2000" b="0" dirty="0" err="1">
                <a:ea typeface="+mn-lt"/>
                <a:cs typeface="+mn-lt"/>
              </a:rPr>
              <a:t>indikacija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njihove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inteligencije</a:t>
            </a:r>
            <a:r>
              <a:rPr lang="en-US" sz="2000" b="0" dirty="0">
                <a:ea typeface="+mn-lt"/>
                <a:cs typeface="+mn-lt"/>
              </a:rPr>
              <a:t> je </a:t>
            </a:r>
            <a:r>
              <a:rPr lang="en-US" sz="2000" b="0" dirty="0" err="1">
                <a:ea typeface="+mn-lt"/>
                <a:cs typeface="+mn-lt"/>
              </a:rPr>
              <a:t>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altruizam</a:t>
            </a:r>
            <a:r>
              <a:rPr lang="en-US" sz="2000" b="0" dirty="0">
                <a:ea typeface="+mn-lt"/>
                <a:cs typeface="+mn-lt"/>
              </a:rPr>
              <a:t>, </a:t>
            </a:r>
            <a:r>
              <a:rPr lang="en-US" sz="2000" b="0" dirty="0" err="1">
                <a:ea typeface="+mn-lt"/>
                <a:cs typeface="+mn-lt"/>
              </a:rPr>
              <a:t>ili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žrtvovanje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jedne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životinje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za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dobrobit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krda</a:t>
            </a:r>
            <a:r>
              <a:rPr lang="en-US" sz="2000" b="0" dirty="0">
                <a:ea typeface="+mn-lt"/>
                <a:cs typeface="+mn-lt"/>
              </a:rPr>
              <a:t>. </a:t>
            </a:r>
            <a:r>
              <a:rPr lang="en-US" sz="2000" b="0" dirty="0" err="1">
                <a:ea typeface="+mn-lt"/>
                <a:cs typeface="+mn-lt"/>
              </a:rPr>
              <a:t>Slonovi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su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poznati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po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svom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altruizmu</a:t>
            </a:r>
            <a:r>
              <a:rPr lang="en-US" sz="2000" b="0" dirty="0">
                <a:ea typeface="+mn-lt"/>
                <a:cs typeface="+mn-lt"/>
              </a:rPr>
              <a:t> u </a:t>
            </a:r>
            <a:r>
              <a:rPr lang="en-US" sz="2000" b="0" dirty="0" err="1">
                <a:ea typeface="+mn-lt"/>
                <a:cs typeface="+mn-lt"/>
              </a:rPr>
              <a:t>obrani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mladunčadi</a:t>
            </a:r>
            <a:r>
              <a:rPr lang="en-US" sz="2000" b="0" dirty="0">
                <a:ea typeface="+mn-lt"/>
                <a:cs typeface="+mn-lt"/>
              </a:rPr>
              <a:t> u </a:t>
            </a:r>
            <a:r>
              <a:rPr lang="en-US" sz="2000" b="0" dirty="0" err="1">
                <a:ea typeface="+mn-lt"/>
                <a:cs typeface="+mn-lt"/>
              </a:rPr>
              <a:t>krdu</a:t>
            </a:r>
            <a:r>
              <a:rPr lang="en-US" sz="2000" b="0" dirty="0">
                <a:ea typeface="+mn-lt"/>
                <a:cs typeface="+mn-lt"/>
              </a:rPr>
              <a:t>. </a:t>
            </a:r>
            <a:r>
              <a:rPr lang="en-US" sz="2000" b="0" dirty="0" err="1">
                <a:ea typeface="+mn-lt"/>
                <a:cs typeface="+mn-lt"/>
              </a:rPr>
              <a:t>Slonovi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znaju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sami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sebe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liječiti</a:t>
            </a:r>
            <a:r>
              <a:rPr lang="en-US" sz="2000" b="0" dirty="0">
                <a:ea typeface="+mn-lt"/>
                <a:cs typeface="+mn-lt"/>
              </a:rPr>
              <a:t> – </a:t>
            </a:r>
            <a:r>
              <a:rPr lang="en-US" sz="2000" b="0" dirty="0" err="1">
                <a:ea typeface="+mn-lt"/>
                <a:cs typeface="+mn-lt"/>
              </a:rPr>
              <a:t>žvačući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određene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biljke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ovisno</a:t>
            </a:r>
            <a:r>
              <a:rPr lang="en-US" sz="2000" b="0" dirty="0">
                <a:ea typeface="+mn-lt"/>
                <a:cs typeface="+mn-lt"/>
              </a:rPr>
              <a:t> o tome </a:t>
            </a:r>
            <a:r>
              <a:rPr lang="en-US" sz="2000" b="0" dirty="0" err="1">
                <a:ea typeface="+mn-lt"/>
                <a:cs typeface="+mn-lt"/>
              </a:rPr>
              <a:t>što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ih</a:t>
            </a:r>
            <a:r>
              <a:rPr lang="en-US" sz="2000" b="0" dirty="0">
                <a:ea typeface="+mn-lt"/>
                <a:cs typeface="+mn-lt"/>
              </a:rPr>
              <a:t> </a:t>
            </a:r>
            <a:r>
              <a:rPr lang="en-US" sz="2000" b="0" dirty="0" err="1">
                <a:ea typeface="+mn-lt"/>
                <a:cs typeface="+mn-lt"/>
              </a:rPr>
              <a:t>boli</a:t>
            </a:r>
            <a:r>
              <a:rPr lang="en-US" sz="2000" b="0" dirty="0" smtClean="0">
                <a:ea typeface="+mn-lt"/>
                <a:cs typeface="+mn-lt"/>
              </a:rPr>
              <a:t>.</a:t>
            </a:r>
            <a:endParaRPr lang="hr-HR" sz="2000" b="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hr-HR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4000" dirty="0">
              <a:ea typeface="Calibri" panose="020F0502020204030204"/>
              <a:cs typeface="Calibri" panose="020F0502020204030204"/>
            </a:endParaRPr>
          </a:p>
          <a:p>
            <a:endParaRPr lang="hr-HR" dirty="0"/>
          </a:p>
        </p:txBody>
      </p:sp>
      <p:pic>
        <p:nvPicPr>
          <p:cNvPr id="6146" name="Picture 2" descr="Slonovi – Wikipedij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5" y="1907175"/>
            <a:ext cx="5242563" cy="39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Primati – čimpanze i orangutani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6172200" cy="4351338"/>
          </a:xfrm>
        </p:spPr>
        <p:txBody>
          <a:bodyPr/>
          <a:lstStyle/>
          <a:p>
            <a:pPr marL="0" indent="0">
              <a:buNone/>
            </a:pPr>
            <a:r>
              <a:rPr lang="hr-HR" sz="2400" b="0" dirty="0" smtClean="0">
                <a:ea typeface="+mn-lt"/>
                <a:cs typeface="+mn-lt"/>
              </a:rPr>
              <a:t>Primati </a:t>
            </a:r>
            <a:r>
              <a:rPr lang="hr-HR" sz="2400" b="0" dirty="0">
                <a:ea typeface="+mn-lt"/>
                <a:cs typeface="+mn-lt"/>
              </a:rPr>
              <a:t>– čimpanze i orangutani znaju sami napraviti svoje oruđe, grupno loviti i mogu rješavati kompleksne probleme. Oni mogu naučiti znakovni govor, njime smisleno komunicirati međusobno i s ljudima te zapamtiti nečije ime čak ako tu osobu nisu vidjeli godinama.</a:t>
            </a:r>
            <a:endParaRPr lang="hr-HR" sz="2400" b="0" dirty="0">
              <a:ea typeface="+mn-lt"/>
              <a:cs typeface="+mn-lt"/>
            </a:endParaRPr>
          </a:p>
          <a:p>
            <a:endParaRPr lang="hr-HR" dirty="0"/>
          </a:p>
        </p:txBody>
      </p:sp>
      <p:pic>
        <p:nvPicPr>
          <p:cNvPr id="7170" name="Picture 2" descr="Čimpanze – Wikipedij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03" y="1616548"/>
            <a:ext cx="3449774" cy="45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50" y="357521"/>
            <a:ext cx="10027920" cy="1092337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 smtClean="0">
                <a:ea typeface="Calibri Light" panose="020F0302020204030204"/>
                <a:cs typeface="Calibri Light" panose="020F0302020204030204"/>
              </a:rPr>
              <a:t>Nakon što smo upoznali neke od najinteligentnijih životinja, krenuli smo na </a:t>
            </a:r>
            <a:r>
              <a:rPr lang="hr-HR" sz="2400" b="1" dirty="0">
                <a:ea typeface="Calibri Light" panose="020F0302020204030204"/>
                <a:cs typeface="Calibri Light" panose="020F0302020204030204"/>
              </a:rPr>
              <a:t>i</a:t>
            </a:r>
            <a:r>
              <a:rPr lang="en-US" sz="2400" b="1" dirty="0" err="1" smtClean="0">
                <a:ea typeface="Calibri Light" panose="020F0302020204030204"/>
                <a:cs typeface="Calibri Light" panose="020F0302020204030204"/>
              </a:rPr>
              <a:t>straživanje</a:t>
            </a:r>
            <a:r>
              <a:rPr lang="hr-HR" sz="2400" b="1" dirty="0" smtClean="0">
                <a:ea typeface="Calibri Light" panose="020F0302020204030204"/>
                <a:cs typeface="Calibri Light" panose="020F0302020204030204"/>
              </a:rPr>
              <a:t> </a:t>
            </a:r>
            <a:r>
              <a:rPr lang="hr-HR" sz="2400" b="1" dirty="0">
                <a:ea typeface="Calibri Light" panose="020F0302020204030204"/>
                <a:cs typeface="Calibri Light" panose="020F0302020204030204"/>
              </a:rPr>
              <a:t>o masi i relativnoj masi </a:t>
            </a:r>
            <a:r>
              <a:rPr lang="hr-HR" sz="2400" b="1" dirty="0" smtClean="0">
                <a:ea typeface="Calibri Light" panose="020F0302020204030204"/>
                <a:cs typeface="Calibri Light" panose="020F0302020204030204"/>
              </a:rPr>
              <a:t>mozga pojedinih životinja</a:t>
            </a:r>
            <a:r>
              <a:rPr lang="en-US" sz="2400" b="1" dirty="0" smtClean="0">
                <a:ea typeface="Calibri Light" panose="020F0302020204030204"/>
                <a:cs typeface="Calibri Light" panose="020F0302020204030204"/>
              </a:rPr>
              <a:t>:</a:t>
            </a:r>
            <a:endParaRPr lang="en-US" sz="2400" b="1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297" y="1541185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400" dirty="0" smtClean="0">
                <a:ea typeface="Calibri" panose="020F0502020204030204"/>
                <a:cs typeface="Calibri" panose="020F0502020204030204"/>
              </a:rPr>
              <a:t>    </a:t>
            </a:r>
            <a:r>
              <a:rPr lang="en-US" sz="2000" b="0" dirty="0" err="1" smtClean="0">
                <a:ea typeface="Calibri" panose="020F0502020204030204"/>
                <a:cs typeface="Calibri" panose="020F0502020204030204"/>
              </a:rPr>
              <a:t>Istražili</a:t>
            </a:r>
            <a:r>
              <a:rPr lang="en-US" sz="2000" b="0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smo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koje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životinje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na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Zemlji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imaju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najveću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masu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te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smo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istraživali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i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masu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njihovih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mozgova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, a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posebno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smo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uzeli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u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obzir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najinteligentnije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životinje</a:t>
            </a:r>
            <a:endParaRPr lang="en-US" sz="2000" b="0" dirty="0">
              <a:ea typeface="Calibri" panose="020F0502020204030204"/>
              <a:cs typeface="Calibri" panose="020F0502020204030204"/>
            </a:endParaRPr>
          </a:p>
          <a:p>
            <a:r>
              <a:rPr lang="hr-HR" sz="2000" b="0" dirty="0" smtClean="0">
                <a:ea typeface="Calibri" panose="020F0502020204030204"/>
                <a:cs typeface="Calibri" panose="020F0502020204030204"/>
              </a:rPr>
              <a:t>     </a:t>
            </a:r>
            <a:r>
              <a:rPr lang="en-US" sz="2000" b="0" dirty="0" err="1" smtClean="0">
                <a:ea typeface="Calibri" panose="020F0502020204030204"/>
                <a:cs typeface="Calibri" panose="020F0502020204030204"/>
              </a:rPr>
              <a:t>Pitali</a:t>
            </a:r>
            <a:r>
              <a:rPr lang="en-US" sz="2000" b="0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smo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se je li masa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pojedine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životinje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proporcionalna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njezinoj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inteligenciji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,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odnosno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, je li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najinteligentnija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ona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životinja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čija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je masa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najveća</a:t>
            </a:r>
            <a:endParaRPr lang="en-US" sz="2000" b="0" dirty="0">
              <a:ea typeface="Calibri" panose="020F0502020204030204"/>
              <a:cs typeface="Calibri" panose="020F0502020204030204"/>
            </a:endParaRPr>
          </a:p>
          <a:p>
            <a:r>
              <a:rPr lang="hr-HR" sz="2000" b="0" dirty="0" smtClean="0">
                <a:ea typeface="Calibri" panose="020F0502020204030204"/>
                <a:cs typeface="Calibri" panose="020F0502020204030204"/>
              </a:rPr>
              <a:t>     </a:t>
            </a:r>
            <a:r>
              <a:rPr lang="en-US" sz="2000" b="0" dirty="0" err="1" smtClean="0">
                <a:ea typeface="Calibri" panose="020F0502020204030204"/>
                <a:cs typeface="Calibri" panose="020F0502020204030204"/>
              </a:rPr>
              <a:t>Razmišljali</a:t>
            </a:r>
            <a:r>
              <a:rPr lang="en-US" sz="2000" b="0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smo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  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utječe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li </a:t>
            </a:r>
            <a:r>
              <a:rPr lang="hr-HR" sz="2000" b="0" dirty="0" smtClean="0">
                <a:ea typeface="Calibri" panose="020F0502020204030204"/>
                <a:cs typeface="Calibri" panose="020F0502020204030204"/>
              </a:rPr>
              <a:t>možda </a:t>
            </a:r>
            <a:r>
              <a:rPr lang="en-US" sz="2000" b="0" dirty="0" err="1" smtClean="0">
                <a:ea typeface="Calibri" panose="020F0502020204030204"/>
                <a:cs typeface="Calibri" panose="020F0502020204030204"/>
              </a:rPr>
              <a:t>relativna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veličina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 </a:t>
            </a:r>
            <a:r>
              <a:rPr lang="hr-HR" sz="2000" b="0" dirty="0" smtClean="0">
                <a:ea typeface="Calibri" panose="020F0502020204030204"/>
                <a:cs typeface="Calibri" panose="020F0502020204030204"/>
              </a:rPr>
              <a:t>kao </a:t>
            </a:r>
            <a:r>
              <a:rPr lang="en-US" sz="2000" b="0" dirty="0" err="1" smtClean="0">
                <a:ea typeface="Calibri" panose="020F0502020204030204"/>
                <a:cs typeface="Calibri" panose="020F0502020204030204"/>
              </a:rPr>
              <a:t>omjer</a:t>
            </a:r>
            <a:r>
              <a:rPr lang="en-US" sz="2000" b="0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mase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 </a:t>
            </a:r>
            <a:r>
              <a:rPr lang="hr-HR" sz="2000" b="0" dirty="0" smtClean="0">
                <a:ea typeface="Calibri" panose="020F0502020204030204"/>
                <a:cs typeface="Calibri" panose="020F0502020204030204"/>
              </a:rPr>
              <a:t>i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ukupne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mase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 smtClean="0">
                <a:ea typeface="Calibri" panose="020F0502020204030204"/>
                <a:cs typeface="Calibri" panose="020F0502020204030204"/>
              </a:rPr>
              <a:t>tijela</a:t>
            </a:r>
            <a:r>
              <a:rPr lang="en-US" sz="2000" b="0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pojedine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životinje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na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njezinu</a:t>
            </a:r>
            <a:r>
              <a:rPr lang="en-US" sz="2000" b="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0" dirty="0" err="1">
                <a:ea typeface="Calibri" panose="020F0502020204030204"/>
                <a:cs typeface="Calibri" panose="020F0502020204030204"/>
              </a:rPr>
              <a:t>inteligenciju</a:t>
            </a:r>
            <a:r>
              <a:rPr lang="hr-HR" sz="2000" b="0" dirty="0">
                <a:ea typeface="Calibri" panose="020F0502020204030204"/>
                <a:cs typeface="Calibri" panose="020F0502020204030204"/>
              </a:rPr>
              <a:t>, tj. je li najinteligentnija ona životinja čija je relativna masa </a:t>
            </a:r>
            <a:r>
              <a:rPr lang="hr-HR" sz="2000" b="0" dirty="0" smtClean="0">
                <a:ea typeface="Calibri" panose="020F0502020204030204"/>
                <a:cs typeface="Calibri" panose="020F0502020204030204"/>
              </a:rPr>
              <a:t>mozga najveća</a:t>
            </a:r>
            <a:endParaRPr lang="en-US" sz="2000" b="0" dirty="0" err="1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smo započeli svoj rad na projektu?</a:t>
            </a:r>
            <a:endParaRPr lang="en-U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ea typeface="Calibri" panose="020F0502020204030204"/>
                <a:cs typeface="Calibri" panose="020F0502020204030204"/>
              </a:rPr>
              <a:t>Kad</a:t>
            </a:r>
            <a:r>
              <a:rPr lang="hr-HR" sz="2800" dirty="0" smtClean="0">
                <a:ea typeface="Calibri" panose="020F0502020204030204"/>
                <a:cs typeface="Calibri" panose="020F0502020204030204"/>
              </a:rPr>
              <a:t>a</a:t>
            </a:r>
            <a:r>
              <a:rPr lang="en-US" sz="2800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smo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saznali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da je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tema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ovogodišnjeg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Festivala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znanosti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Inteligencija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razgovarali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smo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s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učiteljicom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matematike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 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što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bismo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, mi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učenici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,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istraživali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o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Inteligenciji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, a da  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pritom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primjenjujemo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 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matematičko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znanje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 </a:t>
            </a:r>
            <a:r>
              <a:rPr lang="hr-HR" sz="2800" dirty="0" smtClean="0">
                <a:ea typeface="Calibri" panose="020F0502020204030204"/>
                <a:cs typeface="Calibri" panose="020F0502020204030204"/>
              </a:rPr>
              <a:t>i</a:t>
            </a:r>
            <a:r>
              <a:rPr lang="en-US" sz="2800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vještine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te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rješavanje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problema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. 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800" dirty="0" err="1">
                <a:ea typeface="Calibri" panose="020F0502020204030204"/>
                <a:cs typeface="Calibri" panose="020F0502020204030204"/>
              </a:rPr>
              <a:t>Dosjetili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smo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se da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bismo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 u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ovom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 smtClean="0">
                <a:ea typeface="Calibri" panose="020F0502020204030204"/>
                <a:cs typeface="Calibri" panose="020F0502020204030204"/>
              </a:rPr>
              <a:t>projektu</a:t>
            </a:r>
            <a:r>
              <a:rPr lang="en-US" sz="2800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na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temu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Inteligencije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mogli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proučavati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inteligenciju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životinja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te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smo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si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postavili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istraživačko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pitanje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: 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5518" y="584886"/>
            <a:ext cx="10027920" cy="84026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Tijekom rada kroz razne aktivnosti koristili smo mnoga matematička </a:t>
            </a:r>
            <a:r>
              <a:rPr lang="hr-HR" b="1" dirty="0"/>
              <a:t>znanja i </a:t>
            </a:r>
            <a:r>
              <a:rPr lang="hr-HR" b="1" dirty="0" smtClean="0"/>
              <a:t>vještine kao što su :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45" y="2295115"/>
            <a:ext cx="10027920" cy="2466355"/>
          </a:xfrm>
        </p:spPr>
        <p:txBody>
          <a:bodyPr/>
          <a:lstStyle/>
          <a:p>
            <a:r>
              <a:rPr lang="hr-HR" dirty="0"/>
              <a:t>Omjeri i razmjeri, računanje s omjerima i razmjerima</a:t>
            </a:r>
            <a:endParaRPr lang="hr-HR" dirty="0"/>
          </a:p>
          <a:p>
            <a:r>
              <a:rPr lang="hr-HR" dirty="0"/>
              <a:t>Postoci, računanje s postocima</a:t>
            </a:r>
            <a:endParaRPr lang="hr-HR" dirty="0"/>
          </a:p>
          <a:p>
            <a:r>
              <a:rPr lang="hr-HR" dirty="0"/>
              <a:t>Zapis broja u decimalnom obliku, u obliku razlomka i u obliku postotka</a:t>
            </a:r>
            <a:endParaRPr lang="hr-HR" dirty="0"/>
          </a:p>
          <a:p>
            <a:r>
              <a:rPr lang="hr-HR" dirty="0"/>
              <a:t>Pretvaranje mjernih jedinica za masu</a:t>
            </a:r>
            <a:endParaRPr lang="hr-HR" dirty="0"/>
          </a:p>
          <a:p>
            <a:r>
              <a:rPr lang="hr-HR" dirty="0"/>
              <a:t>Analiza podataka</a:t>
            </a:r>
            <a:endParaRPr lang="hr-HR" dirty="0"/>
          </a:p>
          <a:p>
            <a:r>
              <a:rPr lang="hr-HR" dirty="0"/>
              <a:t>Dijagrami frekvencija i relativnih frekvencija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7700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a typeface="Calibri Light" panose="020F0302020204030204"/>
                <a:cs typeface="Calibri Light" panose="020F0302020204030204"/>
              </a:rPr>
              <a:t>Mase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pojedinih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životinja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hr-HR" b="1" dirty="0" smtClean="0">
                <a:ea typeface="Calibri Light" panose="020F0302020204030204"/>
                <a:cs typeface="Calibri Light" panose="020F0302020204030204"/>
              </a:rPr>
              <a:t>i</a:t>
            </a:r>
            <a:r>
              <a:rPr lang="en-US" b="1" dirty="0" smtClean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mase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njihovih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mozgova</a:t>
            </a:r>
            <a:endParaRPr lang="en-US" b="1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22958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 panose="020F0502020204030204"/>
                <a:cs typeface="Calibri" panose="020F0502020204030204"/>
              </a:rPr>
              <a:t>Plavetni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kit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masu</a:t>
            </a:r>
            <a:r>
              <a:rPr lang="en-US" dirty="0">
                <a:ea typeface="Calibri" panose="020F0502020204030204"/>
                <a:cs typeface="Calibri" panose="020F0502020204030204"/>
              </a:rPr>
              <a:t> 200 000 kg, 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veličina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njegova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5 kg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 err="1">
                <a:ea typeface="Calibri" panose="020F0502020204030204"/>
                <a:cs typeface="Calibri" panose="020F0502020204030204"/>
              </a:rPr>
              <a:t>Najveći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mozak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životinja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ulješura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glavata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čija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masa 140 000 kg , a masa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njezina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7 kg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 err="1">
                <a:ea typeface="Calibri" panose="020F0502020204030204"/>
                <a:cs typeface="Calibri" panose="020F0502020204030204"/>
              </a:rPr>
              <a:t>Najveći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mozak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među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kopnenim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životinjama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slon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čija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masa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hr-HR" dirty="0">
                <a:ea typeface="Calibri" panose="020F0502020204030204"/>
                <a:cs typeface="Calibri" panose="020F0502020204030204"/>
              </a:rPr>
              <a:t>4</a:t>
            </a:r>
            <a:r>
              <a:rPr lang="en-US" dirty="0">
                <a:ea typeface="Calibri" panose="020F0502020204030204"/>
                <a:cs typeface="Calibri" panose="020F0502020204030204"/>
              </a:rPr>
              <a:t> 000 kg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dok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masa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njegova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mazga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dirty="0">
                <a:ea typeface="Calibri" panose="020F0502020204030204"/>
                <a:cs typeface="Calibri" panose="020F0502020204030204"/>
              </a:rPr>
              <a:t> 5 kg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 err="1">
                <a:ea typeface="Calibri" panose="020F0502020204030204"/>
                <a:cs typeface="Calibri" panose="020F0502020204030204"/>
              </a:rPr>
              <a:t>Najveću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masu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među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zvijerima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morž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čija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masa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dirty="0">
                <a:ea typeface="Calibri" panose="020F0502020204030204"/>
                <a:cs typeface="Calibri" panose="020F0502020204030204"/>
              </a:rPr>
              <a:t> 1 000 kg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dok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masa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njegova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dirty="0">
                <a:ea typeface="Calibri" panose="020F0502020204030204"/>
                <a:cs typeface="Calibri" panose="020F0502020204030204"/>
              </a:rPr>
              <a:t> 1 </a:t>
            </a:r>
            <a:r>
              <a:rPr lang="en-US" dirty="0" smtClean="0">
                <a:ea typeface="Calibri" panose="020F0502020204030204"/>
                <a:cs typeface="Calibri" panose="020F0502020204030204"/>
              </a:rPr>
              <a:t>100g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ea typeface="Calibri Light" panose="020F0302020204030204"/>
                <a:cs typeface="Calibri Light" panose="020F0302020204030204"/>
              </a:rPr>
              <a:t>Mase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pojedinih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životinja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hr-HR" b="1" dirty="0">
                <a:ea typeface="Calibri Light" panose="020F0302020204030204"/>
                <a:cs typeface="Calibri Light" panose="020F0302020204030204"/>
              </a:rPr>
              <a:t>i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mase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njihovih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mozgova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hr-HR" dirty="0" smtClean="0">
              <a:ea typeface="Calibri" panose="020F0502020204030204"/>
              <a:cs typeface="Calibri" panose="020F0502020204030204"/>
            </a:endParaRPr>
          </a:p>
          <a:p>
            <a:r>
              <a:rPr lang="en-US" dirty="0" err="1">
                <a:ea typeface="Calibri" panose="020F0502020204030204"/>
                <a:cs typeface="Calibri" panose="020F0502020204030204"/>
              </a:rPr>
              <a:t>Dupin</a:t>
            </a:r>
            <a:r>
              <a:rPr lang="en-US" dirty="0">
                <a:ea typeface="Calibri" panose="020F0502020204030204"/>
                <a:cs typeface="Calibri" panose="020F0502020204030204"/>
              </a:rPr>
              <a:t>,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koji</a:t>
            </a:r>
            <a:r>
              <a:rPr lang="en-US" dirty="0">
                <a:ea typeface="Calibri" panose="020F0502020204030204"/>
                <a:cs typeface="Calibri" panose="020F0502020204030204"/>
              </a:rPr>
              <a:t> se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smatra</a:t>
            </a:r>
            <a:r>
              <a:rPr lang="en-US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kao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najinteligentnija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životinja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masu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dirty="0">
                <a:ea typeface="Calibri" panose="020F0502020204030204"/>
                <a:cs typeface="Calibri" panose="020F0502020204030204"/>
              </a:rPr>
              <a:t> 500 kg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dok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masa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njegova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dirty="0">
                <a:ea typeface="Calibri" panose="020F0502020204030204"/>
                <a:cs typeface="Calibri" panose="020F0502020204030204"/>
              </a:rPr>
              <a:t> 2 000 </a:t>
            </a:r>
            <a:r>
              <a:rPr lang="en-US" dirty="0" smtClean="0">
                <a:ea typeface="Calibri" panose="020F0502020204030204"/>
                <a:cs typeface="Calibri" panose="020F0502020204030204"/>
              </a:rPr>
              <a:t>g</a:t>
            </a:r>
            <a:endParaRPr lang="hr-HR" dirty="0">
              <a:ea typeface="Calibri" panose="020F0502020204030204"/>
              <a:cs typeface="Calibri" panose="020F0502020204030204"/>
            </a:endParaRPr>
          </a:p>
          <a:p>
            <a:r>
              <a:rPr lang="en-US" dirty="0" err="1" smtClean="0">
                <a:ea typeface="Calibri" panose="020F0502020204030204"/>
                <a:cs typeface="Calibri" panose="020F0502020204030204"/>
              </a:rPr>
              <a:t>Vrane</a:t>
            </a:r>
            <a:r>
              <a:rPr lang="en-US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imaju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masu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dirty="0">
                <a:ea typeface="Calibri" panose="020F0502020204030204"/>
                <a:cs typeface="Calibri" panose="020F0502020204030204"/>
              </a:rPr>
              <a:t> 520 g, a masa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njihova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dirty="0">
                <a:ea typeface="Calibri" panose="020F0502020204030204"/>
                <a:cs typeface="Calibri" panose="020F0502020204030204"/>
              </a:rPr>
              <a:t> se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kreće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dirty="0">
                <a:ea typeface="Calibri" panose="020F0502020204030204"/>
                <a:cs typeface="Calibri" panose="020F0502020204030204"/>
              </a:rPr>
              <a:t> 15 g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 err="1">
                <a:ea typeface="Calibri" panose="020F0502020204030204"/>
                <a:cs typeface="Calibri" panose="020F0502020204030204"/>
              </a:rPr>
              <a:t>Štakori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imaju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masu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dirty="0">
                <a:ea typeface="Calibri" panose="020F0502020204030204"/>
                <a:cs typeface="Calibri" panose="020F0502020204030204"/>
              </a:rPr>
              <a:t> 250 g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dok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masa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njihova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dirty="0">
                <a:ea typeface="Calibri" panose="020F0502020204030204"/>
                <a:cs typeface="Calibri" panose="020F0502020204030204"/>
              </a:rPr>
              <a:t> 1.8 g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 err="1">
                <a:ea typeface="Calibri" panose="020F0502020204030204"/>
                <a:cs typeface="Calibri" panose="020F0502020204030204"/>
              </a:rPr>
              <a:t>Čimpanze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imaju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masu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tijela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dirty="0">
                <a:ea typeface="Calibri" panose="020F0502020204030204"/>
                <a:cs typeface="Calibri" panose="020F0502020204030204"/>
              </a:rPr>
              <a:t> 60 kg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dok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masa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njihova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dirty="0">
                <a:ea typeface="Calibri" panose="020F0502020204030204"/>
                <a:cs typeface="Calibri" panose="020F0502020204030204"/>
              </a:rPr>
              <a:t> 420 g 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ea typeface="Calibri Light" panose="020F0302020204030204"/>
                <a:cs typeface="Calibri Light" panose="020F0302020204030204"/>
              </a:rPr>
              <a:t>Mase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pojedinih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životinja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hr-HR" b="1" dirty="0">
                <a:ea typeface="Calibri Light" panose="020F0302020204030204"/>
                <a:cs typeface="Calibri Light" panose="020F0302020204030204"/>
              </a:rPr>
              <a:t>i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mase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njihovih</a:t>
            </a:r>
            <a:r>
              <a:rPr lang="en-US" b="1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ea typeface="Calibri Light" panose="020F0302020204030204"/>
                <a:cs typeface="Calibri Light" panose="020F0302020204030204"/>
              </a:rPr>
              <a:t>mozgova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 panose="020F0502020204030204"/>
                <a:cs typeface="Calibri" panose="020F0502020204030204"/>
              </a:rPr>
              <a:t>Mačka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masu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dirty="0">
                <a:ea typeface="Calibri" panose="020F0502020204030204"/>
                <a:cs typeface="Calibri" panose="020F0502020204030204"/>
              </a:rPr>
              <a:t> 5 kg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dok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masa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njezina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dirty="0">
                <a:ea typeface="Calibri" panose="020F0502020204030204"/>
                <a:cs typeface="Calibri" panose="020F0502020204030204"/>
              </a:rPr>
              <a:t> 30 g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Psi 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imaju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prosječnu</a:t>
            </a:r>
            <a:r>
              <a:rPr lang="en-US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masu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dirty="0">
                <a:ea typeface="Calibri" panose="020F0502020204030204"/>
                <a:cs typeface="Calibri" panose="020F0502020204030204"/>
              </a:rPr>
              <a:t> 35 kg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dok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prosječna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masa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njihova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dirty="0">
                <a:ea typeface="Calibri" panose="020F0502020204030204"/>
                <a:cs typeface="Calibri" panose="020F0502020204030204"/>
              </a:rPr>
              <a:t> 114 g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hr-HR" dirty="0" smtClean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b="1" dirty="0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Na </a:t>
            </a:r>
            <a:r>
              <a:rPr lang="en-US" b="1" dirty="0" err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kraju</a:t>
            </a:r>
            <a:r>
              <a:rPr lang="en-US" b="1" dirty="0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, </a:t>
            </a:r>
            <a:r>
              <a:rPr lang="en-US" b="1" dirty="0" err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čovjek</a:t>
            </a:r>
            <a:r>
              <a:rPr lang="en-US" b="1" dirty="0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 mase </a:t>
            </a:r>
            <a:r>
              <a:rPr lang="en-US" b="1" dirty="0" err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oko</a:t>
            </a:r>
            <a:r>
              <a:rPr lang="en-US" b="1" dirty="0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 60 kg </a:t>
            </a:r>
            <a:r>
              <a:rPr lang="en-US" b="1" dirty="0" err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ima</a:t>
            </a:r>
            <a:r>
              <a:rPr lang="en-US" b="1" dirty="0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masu</a:t>
            </a:r>
            <a:r>
              <a:rPr lang="en-US" b="1" dirty="0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mozga</a:t>
            </a:r>
            <a:r>
              <a:rPr lang="en-US" b="1" dirty="0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oko</a:t>
            </a:r>
            <a:r>
              <a:rPr lang="en-US" b="1" dirty="0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 1 300 </a:t>
            </a:r>
            <a:r>
              <a:rPr lang="en-US" b="1" dirty="0" smtClean="0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g</a:t>
            </a:r>
            <a:endParaRPr lang="hr-HR" b="1" dirty="0" smtClean="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endParaRPr lang="hr-HR" dirty="0">
              <a:ea typeface="Calibri" panose="020F0502020204030204"/>
              <a:cs typeface="Calibri" panose="020F0502020204030204"/>
            </a:endParaRPr>
          </a:p>
          <a:p>
            <a:r>
              <a:rPr lang="hr-HR" dirty="0">
                <a:ea typeface="Calibri" panose="020F0502020204030204"/>
                <a:cs typeface="Calibri" panose="020F0502020204030204"/>
              </a:rPr>
              <a:t>Prikupljene podatke prikazali smo </a:t>
            </a:r>
            <a:r>
              <a:rPr lang="hr-HR" dirty="0" smtClean="0">
                <a:ea typeface="Calibri" panose="020F0502020204030204"/>
                <a:cs typeface="Calibri" panose="020F0502020204030204"/>
              </a:rPr>
              <a:t> zatim tablicom </a:t>
            </a:r>
            <a:r>
              <a:rPr lang="hr-HR" dirty="0">
                <a:ea typeface="Calibri" panose="020F0502020204030204"/>
                <a:cs typeface="Calibri" panose="020F0502020204030204"/>
              </a:rPr>
              <a:t>i grafički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hr-HR" dirty="0" smtClean="0">
              <a:ea typeface="Calibri" panose="020F0502020204030204"/>
              <a:cs typeface="Calibri" panose="020F0502020204030204"/>
            </a:endParaRPr>
          </a:p>
          <a:p>
            <a:endParaRPr lang="hr-HR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551936"/>
            <a:ext cx="10515600" cy="1700456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ea typeface="Calibri" panose="020F0502020204030204"/>
                <a:cs typeface="Calibri" panose="020F0502020204030204"/>
              </a:rPr>
              <a:t>U </a:t>
            </a:r>
            <a:r>
              <a:rPr lang="en-US" sz="1800" b="1" dirty="0" err="1">
                <a:ea typeface="Calibri" panose="020F0502020204030204"/>
                <a:cs typeface="Calibri" panose="020F0502020204030204"/>
              </a:rPr>
              <a:t>tablici</a:t>
            </a:r>
            <a:r>
              <a:rPr lang="en-US" sz="18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b="1" dirty="0" err="1">
                <a:ea typeface="Calibri" panose="020F0502020204030204"/>
                <a:cs typeface="Calibri" panose="020F0502020204030204"/>
              </a:rPr>
              <a:t>smo</a:t>
            </a:r>
            <a:r>
              <a:rPr lang="en-US" sz="18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b="1" dirty="0" err="1">
                <a:ea typeface="Calibri" panose="020F0502020204030204"/>
                <a:cs typeface="Calibri" panose="020F0502020204030204"/>
              </a:rPr>
              <a:t>prikazali</a:t>
            </a:r>
            <a:r>
              <a:rPr lang="en-US" sz="18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b="1" dirty="0" err="1">
                <a:ea typeface="Calibri" panose="020F0502020204030204"/>
                <a:cs typeface="Calibri" panose="020F0502020204030204"/>
              </a:rPr>
              <a:t>pojedine</a:t>
            </a:r>
            <a:r>
              <a:rPr lang="en-US" sz="18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b="1" dirty="0" err="1">
                <a:ea typeface="Calibri" panose="020F0502020204030204"/>
                <a:cs typeface="Calibri" panose="020F0502020204030204"/>
              </a:rPr>
              <a:t>životinje</a:t>
            </a:r>
            <a:r>
              <a:rPr lang="en-US" sz="1800" b="1" dirty="0">
                <a:ea typeface="Calibri" panose="020F0502020204030204"/>
                <a:cs typeface="Calibri" panose="020F0502020204030204"/>
              </a:rPr>
              <a:t>,</a:t>
            </a:r>
            <a:r>
              <a:rPr lang="hr-HR" sz="18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b="1" dirty="0" err="1">
                <a:ea typeface="Calibri" panose="020F0502020204030204"/>
                <a:cs typeface="Calibri" panose="020F0502020204030204"/>
              </a:rPr>
              <a:t>mase</a:t>
            </a:r>
            <a:r>
              <a:rPr lang="en-US" sz="18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b="1" dirty="0" err="1">
                <a:ea typeface="Calibri" panose="020F0502020204030204"/>
                <a:cs typeface="Calibri" panose="020F0502020204030204"/>
              </a:rPr>
              <a:t>tih</a:t>
            </a:r>
            <a:r>
              <a:rPr lang="en-US" sz="18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b="1" dirty="0" err="1">
                <a:ea typeface="Calibri" panose="020F0502020204030204"/>
                <a:cs typeface="Calibri" panose="020F0502020204030204"/>
              </a:rPr>
              <a:t>životinja</a:t>
            </a:r>
            <a:r>
              <a:rPr lang="en-US" sz="18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b="1" dirty="0" err="1">
                <a:ea typeface="Calibri" panose="020F0502020204030204"/>
                <a:cs typeface="Calibri" panose="020F0502020204030204"/>
              </a:rPr>
              <a:t>te</a:t>
            </a:r>
            <a:r>
              <a:rPr lang="en-US" sz="18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b="1" dirty="0" err="1">
                <a:ea typeface="Calibri" panose="020F0502020204030204"/>
                <a:cs typeface="Calibri" panose="020F0502020204030204"/>
              </a:rPr>
              <a:t>mase</a:t>
            </a:r>
            <a:r>
              <a:rPr lang="en-US" sz="18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b="1" dirty="0" err="1">
                <a:ea typeface="Calibri" panose="020F0502020204030204"/>
                <a:cs typeface="Calibri" panose="020F0502020204030204"/>
              </a:rPr>
              <a:t>njihovih</a:t>
            </a:r>
            <a:r>
              <a:rPr lang="en-US" sz="18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b="1" dirty="0" err="1" smtClean="0">
                <a:ea typeface="Calibri" panose="020F0502020204030204"/>
                <a:cs typeface="Calibri" panose="020F0502020204030204"/>
              </a:rPr>
              <a:t>mozgova</a:t>
            </a:r>
            <a:r>
              <a:rPr lang="hr-HR" sz="1800" b="1" dirty="0" smtClean="0">
                <a:ea typeface="Calibri" panose="020F0502020204030204"/>
                <a:cs typeface="Calibri" panose="020F0502020204030204"/>
              </a:rPr>
              <a:t>. </a:t>
            </a:r>
            <a:br>
              <a:rPr lang="hr-HR" sz="1800" b="1" dirty="0" smtClean="0">
                <a:ea typeface="Calibri" panose="020F0502020204030204"/>
                <a:cs typeface="Calibri" panose="020F0502020204030204"/>
              </a:rPr>
            </a:br>
            <a:r>
              <a:rPr lang="hr-HR" sz="1800" b="1" dirty="0" smtClean="0"/>
              <a:t>Izračunali </a:t>
            </a:r>
            <a:r>
              <a:rPr lang="hr-HR" sz="1800" b="1" dirty="0"/>
              <a:t>smo i prikazali u tablici relativne veličine mozga  svake pojedine životinje kao omjer mase mozga i ukupne mase tijela životinja te smo navedene podatke prikazali razlomkom, u obliku decimalnog zapisa i u obliku </a:t>
            </a:r>
            <a:r>
              <a:rPr lang="hr-HR" sz="1800" b="1" dirty="0" smtClean="0"/>
              <a:t>postotka</a:t>
            </a:r>
            <a:r>
              <a:rPr lang="hr-HR" sz="2800" b="1" dirty="0" smtClean="0"/>
              <a:t>.</a:t>
            </a:r>
            <a:br>
              <a:rPr lang="en-US" sz="2800" b="1" dirty="0">
                <a:ea typeface="Calibri" panose="020F0502020204030204"/>
                <a:cs typeface="Calibri" panose="020F0502020204030204"/>
              </a:rPr>
            </a:br>
            <a:endParaRPr lang="en-US" sz="2800" b="1" dirty="0">
              <a:ea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854673" y="1991230"/>
          <a:ext cx="10515601" cy="3362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7337"/>
                <a:gridCol w="662582"/>
                <a:gridCol w="738399"/>
                <a:gridCol w="738399"/>
                <a:gridCol w="646100"/>
                <a:gridCol w="646100"/>
                <a:gridCol w="791142"/>
                <a:gridCol w="646100"/>
                <a:gridCol w="646100"/>
                <a:gridCol w="646100"/>
                <a:gridCol w="791142"/>
                <a:gridCol w="646100"/>
              </a:tblGrid>
              <a:tr h="560482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životinja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dupin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slon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morž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vrana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štakor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dobri dupin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majmun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mačka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pas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lav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miš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0482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masa životinje  (g)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</a:rPr>
                        <a:t>500000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4000000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1000000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520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250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400000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60000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5000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35000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200000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0482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masa mozga životinje (g)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2000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5000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1100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1,80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1700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420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114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360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0482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relativna veličina mozga - razlomci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   1/250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   1/800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   1/909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   1/35 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   1/139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   1/235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   1/143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   1/166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   1/307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   1/556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   1/40 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0482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relativna veličina mozga - decimalni zapis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0,004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0,00125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0,0011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0,03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0,007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0,004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0,007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0,006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0,003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0,002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0,025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0482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relativna veličina mozga - postotak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0,4%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0,1%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0,1%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0,7%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0,4%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0,7%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0,6%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0,3%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0,2%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</a:rPr>
                        <a:t>2,5%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80" y="148281"/>
            <a:ext cx="10515600" cy="907810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/>
              <a:t>Napravili smo dijagrame frekvencija mase </a:t>
            </a:r>
            <a:r>
              <a:rPr lang="hr-HR" sz="2400" b="1" dirty="0" smtClean="0"/>
              <a:t>pojedine životinje: </a:t>
            </a:r>
            <a:endParaRPr lang="hr-HR" sz="2400" b="1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1096963" y="1100138"/>
          <a:ext cx="10028237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65759"/>
            <a:ext cx="10027920" cy="902867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b="1" dirty="0"/>
              <a:t>Napravili smo dijagrame frekvencija </a:t>
            </a:r>
            <a:r>
              <a:rPr lang="hr-HR" sz="2700" b="1" dirty="0" smtClean="0"/>
              <a:t>veličine (mase) mozga </a:t>
            </a:r>
            <a:r>
              <a:rPr lang="hr-HR" sz="2700" b="1" dirty="0"/>
              <a:t>pojedine životinje</a:t>
            </a:r>
            <a:r>
              <a:rPr lang="hr-HR" sz="3600" b="1" dirty="0"/>
              <a:t>: 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3255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Title 1"/>
          <p:cNvSpPr txBox="1"/>
          <p:nvPr/>
        </p:nvSpPr>
        <p:spPr>
          <a:xfrm>
            <a:off x="694146" y="5142207"/>
            <a:ext cx="10515600" cy="151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 err="1" smtClean="0">
                <a:ea typeface="Calibri" panose="020F0502020204030204"/>
                <a:cs typeface="Calibri" panose="020F0502020204030204"/>
              </a:rPr>
              <a:t>Iz</a:t>
            </a:r>
            <a:r>
              <a:rPr lang="en-US" sz="2700" b="1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700" b="1" dirty="0" err="1" smtClean="0">
                <a:ea typeface="Calibri" panose="020F0502020204030204"/>
                <a:cs typeface="Calibri" panose="020F0502020204030204"/>
              </a:rPr>
              <a:t>tablica</a:t>
            </a:r>
            <a:r>
              <a:rPr lang="hr-HR" sz="2700" b="1" dirty="0" smtClean="0">
                <a:ea typeface="Calibri" panose="020F0502020204030204"/>
                <a:cs typeface="Calibri" panose="020F0502020204030204"/>
              </a:rPr>
              <a:t> i grafikona </a:t>
            </a:r>
            <a:r>
              <a:rPr lang="en-US" sz="2700" b="1" dirty="0" smtClean="0">
                <a:ea typeface="Calibri" panose="020F0502020204030204"/>
                <a:cs typeface="Calibri" panose="020F0502020204030204"/>
              </a:rPr>
              <a:t> je </a:t>
            </a:r>
            <a:r>
              <a:rPr lang="en-US" sz="2700" b="1" dirty="0" err="1" smtClean="0">
                <a:ea typeface="Calibri" panose="020F0502020204030204"/>
                <a:cs typeface="Calibri" panose="020F0502020204030204"/>
              </a:rPr>
              <a:t>vidljivo</a:t>
            </a:r>
            <a:r>
              <a:rPr lang="en-US" sz="2700" b="1" dirty="0" smtClean="0">
                <a:ea typeface="Calibri" panose="020F0502020204030204"/>
                <a:cs typeface="Calibri" panose="020F0502020204030204"/>
              </a:rPr>
              <a:t> da </a:t>
            </a:r>
            <a:r>
              <a:rPr lang="en-US" sz="2700" b="1" dirty="0" err="1" smtClean="0">
                <a:ea typeface="Calibri" panose="020F0502020204030204"/>
                <a:cs typeface="Calibri" panose="020F0502020204030204"/>
              </a:rPr>
              <a:t>veličina</a:t>
            </a:r>
            <a:r>
              <a:rPr lang="hr-HR" sz="27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hr-HR" sz="2700" b="1" dirty="0" smtClean="0">
                <a:ea typeface="Calibri" panose="020F0502020204030204"/>
                <a:cs typeface="Calibri" panose="020F0502020204030204"/>
              </a:rPr>
              <a:t>(masa) </a:t>
            </a:r>
            <a:r>
              <a:rPr lang="en-US" sz="2700" b="1" dirty="0" err="1" smtClean="0">
                <a:ea typeface="Calibri" panose="020F0502020204030204"/>
                <a:cs typeface="Calibri" panose="020F0502020204030204"/>
              </a:rPr>
              <a:t>mozga</a:t>
            </a:r>
            <a:r>
              <a:rPr lang="en-US" sz="2700" b="1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700" b="1" dirty="0" err="1" smtClean="0">
                <a:ea typeface="Calibri" panose="020F0502020204030204"/>
                <a:cs typeface="Calibri" panose="020F0502020204030204"/>
              </a:rPr>
              <a:t>nije</a:t>
            </a:r>
            <a:r>
              <a:rPr lang="en-US" sz="2700" b="1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700" b="1" dirty="0" err="1" smtClean="0">
                <a:ea typeface="Calibri" panose="020F0502020204030204"/>
                <a:cs typeface="Calibri" panose="020F0502020204030204"/>
              </a:rPr>
              <a:t>proporcionalna</a:t>
            </a:r>
            <a:r>
              <a:rPr lang="en-US" sz="2700" b="1" dirty="0" smtClean="0">
                <a:ea typeface="Calibri" panose="020F0502020204030204"/>
                <a:cs typeface="Calibri" panose="020F0502020204030204"/>
              </a:rPr>
              <a:t> </a:t>
            </a:r>
            <a:r>
              <a:rPr lang="en-US" sz="2700" b="1" dirty="0" err="1" smtClean="0">
                <a:ea typeface="Calibri" panose="020F0502020204030204"/>
                <a:cs typeface="Calibri" panose="020F0502020204030204"/>
              </a:rPr>
              <a:t>inteligenciji</a:t>
            </a:r>
            <a:r>
              <a:rPr lang="hr-HR" sz="2700" b="1" dirty="0" smtClean="0">
                <a:ea typeface="Calibri" panose="020F0502020204030204"/>
                <a:cs typeface="Calibri" panose="020F0502020204030204"/>
              </a:rPr>
              <a:t>, tj</a:t>
            </a:r>
            <a:r>
              <a:rPr lang="hr-HR" sz="2700" b="1" dirty="0">
                <a:ea typeface="Calibri" panose="020F0502020204030204"/>
                <a:cs typeface="Calibri" panose="020F0502020204030204"/>
              </a:rPr>
              <a:t>.</a:t>
            </a:r>
            <a:r>
              <a:rPr lang="hr-HR" sz="2700" b="1" dirty="0" smtClean="0">
                <a:ea typeface="Calibri" panose="020F0502020204030204"/>
                <a:cs typeface="Calibri" panose="020F0502020204030204"/>
              </a:rPr>
              <a:t> da  </a:t>
            </a:r>
            <a:r>
              <a:rPr lang="hr-HR" sz="2700" b="1" dirty="0">
                <a:ea typeface="Calibri" panose="020F0502020204030204"/>
                <a:cs typeface="Calibri" panose="020F0502020204030204"/>
              </a:rPr>
              <a:t>INTELIGENCIJA NE OVISI O VELIČINI (MASI) MOZGA</a:t>
            </a:r>
            <a:br>
              <a:rPr lang="hr-HR" sz="2800" b="1" dirty="0">
                <a:ea typeface="Calibri" panose="020F0502020204030204"/>
                <a:cs typeface="Calibri" panose="020F0502020204030204"/>
              </a:rPr>
            </a:br>
            <a:r>
              <a:rPr lang="hr-HR" sz="2700" b="1" dirty="0" smtClean="0">
                <a:ea typeface="Calibri" panose="020F0502020204030204"/>
                <a:cs typeface="Calibri" panose="020F0502020204030204"/>
              </a:rPr>
              <a:t>jer kod najinteligentnijih životinja nije i najveća veličina mozga </a:t>
            </a:r>
            <a:r>
              <a:rPr lang="hr-HR" sz="2800" b="1" dirty="0" smtClean="0">
                <a:cs typeface="Calibri" panose="020F0502020204030204"/>
              </a:rPr>
              <a:t>što </a:t>
            </a:r>
            <a:r>
              <a:rPr lang="hr-HR" sz="2800" b="1" dirty="0">
                <a:cs typeface="Calibri" panose="020F0502020204030204"/>
              </a:rPr>
              <a:t>možemo zaključiti iz sljedećih primjera</a:t>
            </a:r>
            <a:r>
              <a:rPr lang="hr-HR" sz="2800" b="1" dirty="0" smtClean="0">
                <a:cs typeface="Calibri" panose="020F0502020204030204"/>
              </a:rPr>
              <a:t>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80" y="1441188"/>
            <a:ext cx="4575844" cy="29907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  <a:cs typeface="Calibri" panose="020F0502020204030204"/>
              </a:rPr>
              <a:t>     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Tako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, npr.,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slonovi, 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poznati po inteligenciji imaju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veličinu mozga od 5 kg  u odnosu na majmuna čija je veličina mozga 420 g,  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a znamo da su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ipak majmuni 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inteligentniji od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slona, stoga zaključujemo da </a:t>
            </a:r>
            <a:r>
              <a:rPr lang="hr-HR" sz="2000" b="1" dirty="0">
                <a:ea typeface="Calibri" panose="020F0502020204030204"/>
                <a:cs typeface="Calibri" panose="020F0502020204030204"/>
              </a:rPr>
              <a:t>INTELIGENCIJA NE OVISI O VELIČINI MOZGA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 </a:t>
            </a:r>
            <a:endParaRPr lang="hr-HR" dirty="0" smtClean="0">
              <a:solidFill>
                <a:srgbClr val="FF0000"/>
              </a:solidFill>
              <a:cs typeface="Calibri" panose="020F0502020204030204"/>
            </a:endParaRPr>
          </a:p>
        </p:txBody>
      </p:sp>
      <p:graphicFrame>
        <p:nvGraphicFramePr>
          <p:cNvPr id="4" name="Rezervirano mjesto sadržaja 3"/>
          <p:cNvGraphicFramePr/>
          <p:nvPr/>
        </p:nvGraphicFramePr>
        <p:xfrm>
          <a:off x="5703751" y="1285284"/>
          <a:ext cx="501831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Elipsa 4"/>
          <p:cNvSpPr/>
          <p:nvPr/>
        </p:nvSpPr>
        <p:spPr>
          <a:xfrm>
            <a:off x="6362336" y="2051514"/>
            <a:ext cx="630646" cy="362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8474165" y="4787537"/>
            <a:ext cx="496389" cy="822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1704" y="1454842"/>
            <a:ext cx="4728754" cy="3174823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  <a:cs typeface="Calibri" panose="020F0502020204030204"/>
              </a:rPr>
              <a:t>      </a:t>
            </a:r>
            <a:r>
              <a:rPr lang="hr-HR" sz="1800" b="0" dirty="0" smtClean="0">
                <a:solidFill>
                  <a:srgbClr val="FF0000"/>
                </a:solidFill>
                <a:cs typeface="Calibri" panose="020F0502020204030204"/>
              </a:rPr>
              <a:t>Naravno</a:t>
            </a:r>
            <a:r>
              <a:rPr lang="hr-HR" sz="1800" b="0" dirty="0">
                <a:solidFill>
                  <a:srgbClr val="FF0000"/>
                </a:solidFill>
                <a:cs typeface="Calibri" panose="020F0502020204030204"/>
              </a:rPr>
              <a:t>, ako ćemo još usporediti inteligenciju čovjeka čija je veličina mozga svega  oko 1 300 g i inteligenciju, npr. dupina, čija je veličina mozga oko 2 kg, a znamo, </a:t>
            </a:r>
            <a:r>
              <a:rPr lang="hr-HR" sz="1800" b="0" dirty="0" smtClean="0">
                <a:solidFill>
                  <a:srgbClr val="FF0000"/>
                </a:solidFill>
                <a:cs typeface="Calibri" panose="020F0502020204030204"/>
              </a:rPr>
              <a:t>naravno,  </a:t>
            </a:r>
            <a:r>
              <a:rPr lang="hr-HR" sz="1800" b="0" dirty="0">
                <a:solidFill>
                  <a:srgbClr val="FF0000"/>
                </a:solidFill>
                <a:cs typeface="Calibri" panose="020F0502020204030204"/>
              </a:rPr>
              <a:t>da je čovjek najinteligentnije biće na Zemlji, opet ćemo zaključiti da </a:t>
            </a:r>
            <a:r>
              <a:rPr lang="hr-HR" sz="1800" b="0" dirty="0">
                <a:ea typeface="Calibri" panose="020F0502020204030204"/>
                <a:cs typeface="Calibri" panose="020F0502020204030204"/>
              </a:rPr>
              <a:t>INTELIGENCIJA NE OVISI O VELIČINI MOZGA</a:t>
            </a:r>
            <a:r>
              <a:rPr lang="hr-HR" sz="1800" b="0" dirty="0">
                <a:solidFill>
                  <a:srgbClr val="FF0000"/>
                </a:solidFill>
                <a:cs typeface="Calibri" panose="020F0502020204030204"/>
              </a:rPr>
              <a:t> </a:t>
            </a:r>
            <a:endParaRPr lang="hr-HR" sz="1800" b="0" dirty="0">
              <a:solidFill>
                <a:srgbClr val="FF0000"/>
              </a:solidFill>
              <a:cs typeface="Calibri" panose="020F0502020204030204"/>
            </a:endParaRPr>
          </a:p>
          <a:p>
            <a:endParaRPr lang="hr-HR" dirty="0"/>
          </a:p>
        </p:txBody>
      </p:sp>
      <p:graphicFrame>
        <p:nvGraphicFramePr>
          <p:cNvPr id="5" name="Grafikon 4"/>
          <p:cNvGraphicFramePr/>
          <p:nvPr/>
        </p:nvGraphicFramePr>
        <p:xfrm>
          <a:off x="5756366" y="1094105"/>
          <a:ext cx="5281748" cy="467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Elipsa 5"/>
          <p:cNvSpPr/>
          <p:nvPr/>
        </p:nvSpPr>
        <p:spPr>
          <a:xfrm>
            <a:off x="6101079" y="3873058"/>
            <a:ext cx="630646" cy="1900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10407468" y="4336869"/>
            <a:ext cx="630646" cy="1319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800" b="1" dirty="0"/>
              <a:t>Napravili smo </a:t>
            </a:r>
            <a:r>
              <a:rPr lang="hr-HR" sz="2800" b="1" dirty="0" smtClean="0"/>
              <a:t>i </a:t>
            </a:r>
            <a:r>
              <a:rPr lang="hr-HR" sz="2800" b="1" dirty="0"/>
              <a:t>dijagrame relativnih frekvencija </a:t>
            </a:r>
            <a:r>
              <a:rPr lang="hr-HR" sz="2800" b="1" dirty="0" smtClean="0"/>
              <a:t>- relativne </a:t>
            </a:r>
            <a:r>
              <a:rPr lang="hr-HR" sz="2800" b="1" dirty="0"/>
              <a:t>veličine mozga životinja</a:t>
            </a:r>
            <a:br>
              <a:rPr lang="hr-HR" sz="2800" b="1" dirty="0"/>
            </a:br>
            <a:endParaRPr lang="hr-HR" sz="2800" b="1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</p:nvPr>
        </p:nvGraphicFramePr>
        <p:xfrm>
          <a:off x="838200" y="1446801"/>
          <a:ext cx="10515600" cy="362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Naslov 1"/>
          <p:cNvSpPr txBox="1"/>
          <p:nvPr/>
        </p:nvSpPr>
        <p:spPr>
          <a:xfrm>
            <a:off x="838200" y="53137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400" b="1" dirty="0" smtClean="0">
                <a:cs typeface="Calibri" panose="020F0502020204030204"/>
              </a:rPr>
              <a:t>Također je iz tablica i grafikona vidljivo da RELATIVNA VELIČINA MOZGA   (omjer mase mozga i ukupne mase ) NE UTJEČE NA INTELIGENCIJU jer kod najinteligentnijih životinja relativna veličina mozga nije bila najveća što možemo zaključiti iz sljedećih primjera:  </a:t>
            </a:r>
            <a:br>
              <a:rPr lang="hr-HR" sz="2400" dirty="0" smtClean="0">
                <a:cs typeface="Calibri" panose="020F0502020204030204"/>
              </a:rPr>
            </a:b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14" y="27948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ea typeface="Calibri Light" panose="020F0302020204030204"/>
                <a:cs typeface="Calibri Light" panose="020F0302020204030204"/>
              </a:rPr>
              <a:t>Utječe</a:t>
            </a:r>
            <a:r>
              <a:rPr lang="en-US" dirty="0">
                <a:ea typeface="Calibri Light" panose="020F0302020204030204"/>
                <a:cs typeface="Calibri Light" panose="020F0302020204030204"/>
              </a:rPr>
              <a:t> li </a:t>
            </a:r>
            <a:r>
              <a:rPr lang="en-US" dirty="0" err="1">
                <a:ea typeface="Calibri Light" panose="020F0302020204030204"/>
                <a:cs typeface="Calibri Light" panose="020F0302020204030204"/>
              </a:rPr>
              <a:t>veličina</a:t>
            </a:r>
            <a:r>
              <a:rPr lang="en-US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dirty="0" err="1">
                <a:ea typeface="Calibri Light" panose="020F0302020204030204"/>
                <a:cs typeface="Calibri Light" panose="020F0302020204030204"/>
              </a:rPr>
              <a:t>mozga</a:t>
            </a:r>
            <a:r>
              <a:rPr lang="en-US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dirty="0" err="1">
                <a:ea typeface="Calibri Light" panose="020F0302020204030204"/>
                <a:cs typeface="Calibri Light" panose="020F0302020204030204"/>
              </a:rPr>
              <a:t>životinja</a:t>
            </a:r>
            <a:r>
              <a:rPr lang="en-US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dirty="0" err="1">
                <a:ea typeface="Calibri Light" panose="020F0302020204030204"/>
                <a:cs typeface="Calibri Light" panose="020F0302020204030204"/>
              </a:rPr>
              <a:t>na</a:t>
            </a:r>
            <a:r>
              <a:rPr lang="en-US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dirty="0" err="1">
                <a:ea typeface="Calibri Light" panose="020F0302020204030204"/>
                <a:cs typeface="Calibri Light" panose="020F0302020204030204"/>
              </a:rPr>
              <a:t>inteligenciju</a:t>
            </a:r>
            <a:r>
              <a:rPr lang="en-US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dirty="0" err="1">
                <a:ea typeface="Calibri Light" panose="020F0302020204030204"/>
                <a:cs typeface="Calibri Light" panose="020F0302020204030204"/>
              </a:rPr>
              <a:t>životinja</a:t>
            </a:r>
            <a:r>
              <a:rPr lang="en-US" dirty="0">
                <a:ea typeface="Calibri Light" panose="020F0302020204030204"/>
                <a:cs typeface="Calibri Light" panose="020F0302020204030204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719" y="835388"/>
            <a:ext cx="5471161" cy="16334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4400" dirty="0" smtClean="0"/>
              <a:t>Istraživačko pitanje:</a:t>
            </a:r>
            <a:endParaRPr lang="en-US" sz="4400" dirty="0" err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1999" y="1816099"/>
            <a:ext cx="4287795" cy="4749801"/>
          </a:xfrm>
        </p:spPr>
        <p:txBody>
          <a:bodyPr>
            <a:normAutofit/>
          </a:bodyPr>
          <a:lstStyle/>
          <a:p>
            <a:r>
              <a:rPr lang="hr-HR" sz="2000" b="0" dirty="0" smtClean="0">
                <a:solidFill>
                  <a:srgbClr val="FF0000"/>
                </a:solidFill>
                <a:cs typeface="Calibri" panose="020F0502020204030204"/>
              </a:rPr>
              <a:t>    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Tako, npr., slonovi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, poznati po inteligenciji imaju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relativnu veličinu mozga 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1 :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560, odnosno 0.1 %, 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dok obični miš ima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relativnu veličinu mozga 1 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: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40, odnosno 2.5 %, a znamo da su slonovi inteligentniji od običnog miša </a:t>
            </a:r>
            <a:endParaRPr lang="hr-HR" sz="2000" dirty="0" smtClean="0">
              <a:solidFill>
                <a:srgbClr val="FF0000"/>
              </a:solidFill>
              <a:cs typeface="Calibri" panose="020F0502020204030204"/>
            </a:endParaRPr>
          </a:p>
          <a:p>
            <a:endParaRPr lang="hr-HR" dirty="0"/>
          </a:p>
        </p:txBody>
      </p:sp>
      <p:graphicFrame>
        <p:nvGraphicFramePr>
          <p:cNvPr id="4" name="Rezervirano mjesto sadržaja 7"/>
          <p:cNvGraphicFramePr/>
          <p:nvPr/>
        </p:nvGraphicFramePr>
        <p:xfrm>
          <a:off x="5469504" y="1306632"/>
          <a:ext cx="5760720" cy="459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Elipsa 5"/>
          <p:cNvSpPr/>
          <p:nvPr/>
        </p:nvSpPr>
        <p:spPr>
          <a:xfrm>
            <a:off x="6296296" y="4876652"/>
            <a:ext cx="587829" cy="1024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10529388" y="2042277"/>
            <a:ext cx="595812" cy="3649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1319" y="1644512"/>
            <a:ext cx="4607069" cy="3191099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     Vidljivo 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je također da pas ima relativnu veličinu mozga samo 0.3 %, a smatra se inteligentnijom životinjom od miša čija je relativna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veličina mozga 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čak 2.5 % </a:t>
            </a:r>
            <a:endParaRPr lang="hr-HR" sz="2000" dirty="0">
              <a:solidFill>
                <a:srgbClr val="FF0000"/>
              </a:solidFill>
              <a:cs typeface="Calibri" panose="020F0502020204030204"/>
            </a:endParaRPr>
          </a:p>
          <a:p>
            <a:endParaRPr lang="hr-HR" dirty="0"/>
          </a:p>
        </p:txBody>
      </p:sp>
      <p:graphicFrame>
        <p:nvGraphicFramePr>
          <p:cNvPr id="4" name="Rezervirano mjesto sadržaja 7"/>
          <p:cNvGraphicFramePr/>
          <p:nvPr/>
        </p:nvGraphicFramePr>
        <p:xfrm>
          <a:off x="5238206" y="1401489"/>
          <a:ext cx="5760720" cy="459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Elipsa 4"/>
          <p:cNvSpPr/>
          <p:nvPr/>
        </p:nvSpPr>
        <p:spPr>
          <a:xfrm>
            <a:off x="9440818" y="5163094"/>
            <a:ext cx="496389" cy="656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0319657" y="2599509"/>
            <a:ext cx="679269" cy="3322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7384" y="1526353"/>
            <a:ext cx="4846320" cy="3333971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     Također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, relativna veličina mozga dupina, koji se smatraju vrlo inteligentnim životinjama je svega 0.4 % u odnosu na relativnu veličinu mozga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miša  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od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2.5 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%, a koji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se u istraživanjima nalazi po inteligenciji daleko ispod dupina</a:t>
            </a:r>
            <a:endParaRPr lang="hr-HR" sz="2000" dirty="0">
              <a:solidFill>
                <a:srgbClr val="FF0000"/>
              </a:solidFill>
              <a:cs typeface="Calibri" panose="020F0502020204030204"/>
            </a:endParaRPr>
          </a:p>
          <a:p>
            <a:endParaRPr lang="hr-HR" dirty="0"/>
          </a:p>
        </p:txBody>
      </p:sp>
      <p:graphicFrame>
        <p:nvGraphicFramePr>
          <p:cNvPr id="4" name="Rezervirano mjesto sadržaja 7"/>
          <p:cNvGraphicFramePr/>
          <p:nvPr/>
        </p:nvGraphicFramePr>
        <p:xfrm>
          <a:off x="5517939" y="981947"/>
          <a:ext cx="5760720" cy="459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Elipsa 4"/>
          <p:cNvSpPr/>
          <p:nvPr/>
        </p:nvSpPr>
        <p:spPr>
          <a:xfrm>
            <a:off x="10515600" y="1955310"/>
            <a:ext cx="705394" cy="3333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5903510" y="4263220"/>
            <a:ext cx="496389" cy="899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1886" y="1721121"/>
            <a:ext cx="4715691" cy="4431483"/>
          </a:xfrm>
        </p:spPr>
        <p:txBody>
          <a:bodyPr/>
          <a:lstStyle/>
          <a:p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     Na 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kraju, za konačni zaključak, važno  je usporediti i relativnu veličinu mozga čovjeka koja iznosi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oko </a:t>
            </a:r>
            <a:r>
              <a:rPr lang="hr-HR" sz="2000" dirty="0" smtClean="0">
                <a:solidFill>
                  <a:srgbClr val="FF0000"/>
                </a:solidFill>
                <a:cs typeface="Calibri" panose="020F0502020204030204"/>
              </a:rPr>
              <a:t>2 </a:t>
            </a:r>
            <a:r>
              <a:rPr lang="hr-HR" sz="2000" dirty="0">
                <a:solidFill>
                  <a:srgbClr val="FF0000"/>
                </a:solidFill>
                <a:cs typeface="Calibri" panose="020F0502020204030204"/>
              </a:rPr>
              <a:t>% s relativnom veličinom mozga vrane koja iznosi 3 % pa da se zaključi da relativna veličina mozga ne utječe na inteligenciju</a:t>
            </a:r>
            <a:endParaRPr lang="hr-HR" sz="2000" dirty="0">
              <a:solidFill>
                <a:srgbClr val="FF0000"/>
              </a:solidFill>
              <a:cs typeface="Calibri" panose="020F0502020204030204"/>
            </a:endParaRPr>
          </a:p>
          <a:p>
            <a:endParaRPr lang="hr-HR" dirty="0">
              <a:solidFill>
                <a:srgbClr val="FF0000"/>
              </a:solidFill>
              <a:cs typeface="Calibri" panose="020F0502020204030204"/>
            </a:endParaRPr>
          </a:p>
          <a:p>
            <a:endParaRPr lang="hr-HR" dirty="0"/>
          </a:p>
        </p:txBody>
      </p:sp>
      <p:graphicFrame>
        <p:nvGraphicFramePr>
          <p:cNvPr id="5" name="Grafikon 4"/>
          <p:cNvGraphicFramePr/>
          <p:nvPr/>
        </p:nvGraphicFramePr>
        <p:xfrm>
          <a:off x="5473337" y="1472927"/>
          <a:ext cx="5839097" cy="414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Elipsa 5"/>
          <p:cNvSpPr/>
          <p:nvPr/>
        </p:nvSpPr>
        <p:spPr>
          <a:xfrm>
            <a:off x="7119257" y="2068289"/>
            <a:ext cx="627017" cy="3548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10633166" y="3082838"/>
            <a:ext cx="666205" cy="2534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0213" y="1021493"/>
            <a:ext cx="10515600" cy="2022636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/>
              <a:t>Budući da </a:t>
            </a:r>
            <a:r>
              <a:rPr lang="hr-HR" sz="2800" b="1" dirty="0" err="1" smtClean="0"/>
              <a:t>našA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preTpostavkA</a:t>
            </a:r>
            <a:r>
              <a:rPr lang="hr-HR" sz="2800" b="1" dirty="0" smtClean="0"/>
              <a:t> da </a:t>
            </a:r>
            <a:r>
              <a:rPr lang="hr-HR" sz="2800" b="1" dirty="0"/>
              <a:t>inteligencija životinja </a:t>
            </a:r>
            <a:r>
              <a:rPr lang="hr-HR" sz="2800" b="1" dirty="0" smtClean="0"/>
              <a:t>Ovisi o </a:t>
            </a:r>
            <a:r>
              <a:rPr lang="hr-HR" sz="2800" b="1" dirty="0"/>
              <a:t>relativnoj veličini mozga nije bila točna još smo malo istraživali po bespućima interneta i konačno pronašli podatak o čemu ovisi </a:t>
            </a:r>
            <a:r>
              <a:rPr lang="hr-HR" sz="2800" b="1" dirty="0" smtClean="0"/>
              <a:t>inteligencija životinja</a:t>
            </a:r>
            <a:r>
              <a:rPr lang="hr-HR" sz="2800" dirty="0" smtClean="0"/>
              <a:t>: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0011" y="3910204"/>
            <a:ext cx="10515600" cy="1057213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>
                <a:solidFill>
                  <a:srgbClr val="FF0000"/>
                </a:solidFill>
              </a:rPr>
              <a:t>Za inteligenciju je bitna veličina kore velikog mozga. Kora mozga je odgovorna za pamćenje, govor i razmišljanje. </a:t>
            </a:r>
            <a:endParaRPr lang="hr-H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b="1" dirty="0">
                <a:solidFill>
                  <a:srgbClr val="FF0000"/>
                </a:solidFill>
              </a:rPr>
              <a:t>Najveću koru velikog mozga ima i najinteligentnije biće na Zemlji, a to je ČOVJEK.</a:t>
            </a:r>
            <a:endParaRPr lang="hr-H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Hvala na pažnji!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>
                <a:ea typeface="Calibri" panose="020F0502020204030204"/>
                <a:cs typeface="Calibri" panose="020F0502020204030204"/>
                <a:hlinkClick r:id="rId1"/>
              </a:rPr>
              <a:t>https://</a:t>
            </a:r>
            <a:r>
              <a:rPr lang="hr-HR" smtClean="0">
                <a:ea typeface="Calibri" panose="020F0502020204030204"/>
                <a:cs typeface="Calibri" panose="020F0502020204030204"/>
                <a:hlinkClick r:id="rId1"/>
              </a:rPr>
              <a:t>www.24sata.hr/news/ovo-su-najpametnije-zivotinje-vrane-hobotnice-svinje-psi-467129</a:t>
            </a:r>
            <a:endParaRPr lang="hr-HR" smtClean="0">
              <a:ea typeface="Calibri" panose="020F0502020204030204"/>
              <a:cs typeface="Calibri" panose="020F0502020204030204"/>
            </a:endParaRPr>
          </a:p>
          <a:p>
            <a:r>
              <a:rPr lang="hr-HR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www.index.hr/ljubimci/clanak/ovo-je-pet-najinteligentnijih-vrsta-zivotinja-na-svijetu/2453256.aspx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zena.net.hr/lifestyle/10-najinteligentnijih-zivotinja-ac7999ee-35b1-11eb-8b36-0242ac12002c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42" y="851791"/>
            <a:ext cx="10027920" cy="1611321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Helvetica"/>
                <a:cs typeface="Helvetica"/>
              </a:rPr>
              <a:t>Zajedno</a:t>
            </a:r>
            <a:r>
              <a:rPr lang="en-US" sz="2800" dirty="0">
                <a:latin typeface="Helvetica"/>
                <a:cs typeface="Helvetica"/>
              </a:rPr>
              <a:t> s </a:t>
            </a:r>
            <a:r>
              <a:rPr lang="en-US" sz="2800" dirty="0" err="1">
                <a:latin typeface="Helvetica"/>
                <a:cs typeface="Helvetica"/>
              </a:rPr>
              <a:t>učiteljicom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err="1">
                <a:latin typeface="Helvetica"/>
                <a:cs typeface="Helvetica"/>
              </a:rPr>
              <a:t>napravili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err="1">
                <a:latin typeface="Helvetica"/>
                <a:cs typeface="Helvetica"/>
              </a:rPr>
              <a:t>smo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hr-HR" sz="2800" dirty="0">
                <a:latin typeface="Helvetica"/>
                <a:cs typeface="Helvetica"/>
              </a:rPr>
              <a:t>uvodnu </a:t>
            </a:r>
            <a:r>
              <a:rPr lang="en-US" sz="2800" dirty="0" err="1">
                <a:latin typeface="Helvetica"/>
                <a:cs typeface="Helvetica"/>
              </a:rPr>
              <a:t>anketu</a:t>
            </a:r>
            <a:r>
              <a:rPr lang="en-US" sz="2800" dirty="0">
                <a:latin typeface="Helvetica"/>
                <a:cs typeface="Helvetica"/>
              </a:rPr>
              <a:t> </a:t>
            </a:r>
            <a:r>
              <a:rPr lang="en-US" sz="2800" dirty="0" err="1">
                <a:latin typeface="Helvetica"/>
                <a:cs typeface="Helvetica"/>
              </a:rPr>
              <a:t>među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err="1">
                <a:latin typeface="Helvetica"/>
                <a:cs typeface="Helvetica"/>
              </a:rPr>
              <a:t>učenicima</a:t>
            </a:r>
            <a:r>
              <a:rPr lang="en-US" sz="2800" dirty="0">
                <a:latin typeface="Helvetica"/>
                <a:cs typeface="Helvetica"/>
              </a:rPr>
              <a:t> od 5. do 8. </a:t>
            </a:r>
            <a:r>
              <a:rPr lang="en-US" sz="2800" dirty="0" err="1" smtClean="0">
                <a:latin typeface="Helvetica"/>
                <a:cs typeface="Helvetica"/>
              </a:rPr>
              <a:t>razred</a:t>
            </a:r>
            <a:r>
              <a:rPr lang="hr-HR" sz="2800" dirty="0" smtClean="0">
                <a:latin typeface="Helvetica"/>
                <a:cs typeface="Helvetica"/>
              </a:rPr>
              <a:t>a da bismo vidjeli koliko učenici znaju o inteligenciji općenito te koliko znaju o inteligenciji životinja: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426" y="2682294"/>
            <a:ext cx="10027920" cy="3579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Što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inteligencija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?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Objasni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svojim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riječima</a:t>
            </a:r>
            <a:r>
              <a:rPr lang="en-US" dirty="0">
                <a:ea typeface="Calibri" panose="020F0502020204030204"/>
                <a:cs typeface="Calibri" panose="020F0502020204030204"/>
              </a:rPr>
              <a:t>.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Što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misliš</a:t>
            </a:r>
            <a:r>
              <a:rPr lang="en-US" dirty="0">
                <a:ea typeface="Calibri" panose="020F0502020204030204"/>
                <a:cs typeface="Calibri" panose="020F0502020204030204"/>
              </a:rPr>
              <a:t>, 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koja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najinteligentnija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životinja</a:t>
            </a:r>
            <a:r>
              <a:rPr lang="en-US" dirty="0">
                <a:ea typeface="Calibri" panose="020F0502020204030204"/>
                <a:cs typeface="Calibri" panose="020F0502020204030204"/>
              </a:rPr>
              <a:t>?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Zašto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misliš</a:t>
            </a:r>
            <a:r>
              <a:rPr lang="en-US" dirty="0">
                <a:ea typeface="Calibri" panose="020F0502020204030204"/>
                <a:cs typeface="Calibri" panose="020F0502020204030204"/>
              </a:rPr>
              <a:t> da je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baš</a:t>
            </a:r>
            <a:r>
              <a:rPr lang="en-US" dirty="0">
                <a:ea typeface="Calibri" panose="020F0502020204030204"/>
                <a:cs typeface="Calibri" panose="020F0502020204030204"/>
              </a:rPr>
              <a:t> ta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životinja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koju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odabrao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najinteligentnija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životinja</a:t>
            </a:r>
            <a:r>
              <a:rPr lang="en-US" dirty="0">
                <a:ea typeface="Calibri" panose="020F0502020204030204"/>
                <a:cs typeface="Calibri" panose="020F0502020204030204"/>
              </a:rPr>
              <a:t>?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Objasni</a:t>
            </a:r>
            <a:r>
              <a:rPr lang="en-US" dirty="0">
                <a:ea typeface="Calibri" panose="020F0502020204030204"/>
                <a:cs typeface="Calibri" panose="020F0502020204030204"/>
              </a:rPr>
              <a:t>?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Misliš</a:t>
            </a:r>
            <a:r>
              <a:rPr lang="en-US" dirty="0">
                <a:ea typeface="Calibri" panose="020F0502020204030204"/>
                <a:cs typeface="Calibri" panose="020F0502020204030204"/>
              </a:rPr>
              <a:t> li da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veličina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mozga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životinje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utječe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njezinu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inteligenciju</a:t>
            </a:r>
            <a:r>
              <a:rPr lang="en-US" dirty="0">
                <a:ea typeface="Calibri" panose="020F0502020204030204"/>
                <a:cs typeface="Calibri" panose="020F0502020204030204"/>
              </a:rPr>
              <a:t>?</a:t>
            </a:r>
            <a:endParaRPr lang="hr-HR" dirty="0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hr-HR" dirty="0">
                <a:ea typeface="Calibri" panose="020F0502020204030204"/>
                <a:cs typeface="Calibri" panose="020F0502020204030204"/>
              </a:rPr>
              <a:t>Relativna veličina mozga je omjer mase mozga </a:t>
            </a:r>
            <a:r>
              <a:rPr lang="hr-HR" dirty="0" smtClean="0">
                <a:ea typeface="Calibri" panose="020F0502020204030204"/>
                <a:cs typeface="Calibri" panose="020F0502020204030204"/>
              </a:rPr>
              <a:t>i </a:t>
            </a:r>
            <a:r>
              <a:rPr lang="hr-HR" dirty="0">
                <a:ea typeface="Calibri" panose="020F0502020204030204"/>
                <a:cs typeface="Calibri" panose="020F0502020204030204"/>
              </a:rPr>
              <a:t>mase tijela. Misliš li da relativna veličina mozga utječe na inteligenciju životinja</a:t>
            </a:r>
            <a:r>
              <a:rPr lang="hr-HR" dirty="0" smtClean="0">
                <a:ea typeface="Calibri" panose="020F0502020204030204"/>
                <a:cs typeface="Calibri" panose="020F0502020204030204"/>
              </a:rPr>
              <a:t>?</a:t>
            </a:r>
            <a:endParaRPr lang="hr-HR" dirty="0" smtClean="0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hr-HR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hr-HR" dirty="0" smtClean="0">
                <a:ea typeface="Calibri Light" panose="020F0302020204030204"/>
                <a:cs typeface="Calibri Light" panose="020F0302020204030204"/>
              </a:rPr>
              <a:t>   </a:t>
            </a:r>
            <a:endParaRPr lang="hr-HR" dirty="0" smtClean="0">
              <a:ea typeface="Calibri Light" panose="020F0302020204030204"/>
              <a:cs typeface="Calibri Light" panose="020F0302020204030204"/>
            </a:endParaRPr>
          </a:p>
          <a:p>
            <a:pPr marL="0" indent="0">
              <a:buNone/>
            </a:pPr>
            <a:r>
              <a:rPr lang="hr-HR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hr-HR" dirty="0" smtClean="0">
                <a:ea typeface="Calibri Light" panose="020F0302020204030204"/>
                <a:cs typeface="Calibri Light" panose="020F0302020204030204"/>
              </a:rPr>
              <a:t>                                                                                          Nakon </a:t>
            </a:r>
            <a:r>
              <a:rPr lang="hr-HR" dirty="0">
                <a:ea typeface="Calibri Light" panose="020F0302020204030204"/>
                <a:cs typeface="Calibri Light" panose="020F0302020204030204"/>
              </a:rPr>
              <a:t>analize ankete dobili smo sljedeće odgovore</a:t>
            </a:r>
            <a:r>
              <a:rPr lang="en-US" dirty="0">
                <a:ea typeface="Calibri Light" panose="020F0302020204030204"/>
                <a:cs typeface="Calibri Light" panose="020F0302020204030204"/>
              </a:rPr>
              <a:t>: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331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/>
              <a:t>Što je inteligencija? Objasni svojim riječima.</a:t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6769894" y="1509218"/>
          <a:ext cx="3692159" cy="4351702"/>
        </p:xfrm>
        <a:graphic>
          <a:graphicData uri="http://schemas.openxmlformats.org/drawingml/2006/table">
            <a:tbl>
              <a:tblPr/>
              <a:tblGrid>
                <a:gridCol w="1078490"/>
                <a:gridCol w="1078490"/>
                <a:gridCol w="1535179"/>
              </a:tblGrid>
              <a:tr h="414895">
                <a:tc>
                  <a:txBody>
                    <a:bodyPr/>
                    <a:lstStyle/>
                    <a:p>
                      <a:r>
                        <a:rPr lang="pl-PL" sz="600" dirty="0">
                          <a:effectLst/>
                        </a:rPr>
                        <a:t>nteligencija je sposobnost snalaženja u novim situacijama.</a:t>
                      </a:r>
                      <a:endParaRPr lang="pl-PL" sz="600" dirty="0">
                        <a:effectLst/>
                      </a:endParaRPr>
                    </a:p>
                  </a:txBody>
                  <a:tcPr marL="31623" marR="31623" marT="25298" marB="25298" anchor="ctr">
                    <a:lnL>
                      <a:noFill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30358" marR="30358" marT="15179" marB="15179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 dirty="0"/>
                    </a:p>
                  </a:txBody>
                  <a:tcPr marL="30358" marR="30358" marT="15179" marB="15179"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46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2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anonymous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600" dirty="0">
                          <a:effectLst/>
                        </a:rPr>
                        <a:t>Inteligencija je nesto sto nam pomaže</a:t>
                      </a:r>
                      <a:endParaRPr lang="pl-PL" sz="600" dirty="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23820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3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 dirty="0" err="1">
                          <a:effectLst/>
                        </a:rPr>
                        <a:t>anonymous</a:t>
                      </a:r>
                      <a:endParaRPr lang="hr-HR" sz="600" dirty="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600">
                          <a:effectLst/>
                        </a:rPr>
                        <a:t>Inteligencija određue koliko je netko pametan</a:t>
                      </a:r>
                      <a:endParaRPr lang="pl-PL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4895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4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 dirty="0" err="1">
                          <a:effectLst/>
                        </a:rPr>
                        <a:t>anonymous</a:t>
                      </a:r>
                      <a:endParaRPr lang="hr-HR" sz="600" dirty="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inteligencija je sposobnost nekog čovjeka da može nešto napraviti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597044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5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 dirty="0" err="1">
                          <a:effectLst/>
                        </a:rPr>
                        <a:t>anonymous</a:t>
                      </a:r>
                      <a:endParaRPr lang="hr-HR" sz="600" dirty="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Inteligencija se sastoji od sposobnosti za učenje iz iskustva, prilagodbe na nove situacije....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671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6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anonymous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Sposobnost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32746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7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anonymous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Pokazuje kolko smo pametni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46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8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anonymous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Inteligencija je kolko pametni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32746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9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anonymous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600">
                          <a:effectLst/>
                        </a:rPr>
                        <a:t>Iteligencija je pojam za razinu pameti.</a:t>
                      </a:r>
                      <a:endParaRPr lang="pl-PL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46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10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anonymous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Da, snalaženje u prostoru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23820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11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anonymous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Inteligencija je drzo shvaćanje novih stvari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46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12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anonymous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mentalna karakteristika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32746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13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anonymous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Inteligencija je nešto u čemu imaš znanje.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5970"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14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>
                          <a:effectLst/>
                        </a:rPr>
                        <a:t>anonymous</a:t>
                      </a:r>
                      <a:endParaRPr lang="hr-HR" sz="60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600" dirty="0">
                          <a:effectLst/>
                        </a:rPr>
                        <a:t>To je koliko smo sposobni iskoristiti podatke/stvari oko sebe kako bi si olakšali neki rad</a:t>
                      </a:r>
                      <a:endParaRPr lang="hr-HR" sz="600" dirty="0">
                        <a:effectLst/>
                      </a:endParaRPr>
                    </a:p>
                  </a:txBody>
                  <a:tcPr marL="31623" marR="31623" marT="25298" marB="25298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1145062" y="1688758"/>
            <a:ext cx="4423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Najviše učenika i učenica smatra da je inteligencija nešto što određuje koliko je netko pametan te da je inteligencija sposobnost učenja i nešto u čemu imamo znanja te sposobnost kako sebi olakšati neki rad na osnovu nekih znanja.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99" y="205946"/>
            <a:ext cx="10027920" cy="116153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 smtClean="0">
                <a:ea typeface="Calibri Light" panose="020F0302020204030204"/>
                <a:cs typeface="Calibri Light" panose="020F0302020204030204"/>
              </a:rPr>
              <a:t>Što misliš, koja je najinteligentnija životinja?</a:t>
            </a:r>
            <a:endParaRPr lang="en-US" sz="4000" dirty="0"/>
          </a:p>
        </p:txBody>
      </p:sp>
      <p:sp>
        <p:nvSpPr>
          <p:cNvPr id="5" name="Rezervirano mjesto sadržaja 4"/>
          <p:cNvSpPr txBox="1">
            <a:spLocks noGrp="1"/>
          </p:cNvSpPr>
          <p:nvPr>
            <p:ph idx="1"/>
          </p:nvPr>
        </p:nvSpPr>
        <p:spPr>
          <a:xfrm>
            <a:off x="895864" y="2509366"/>
            <a:ext cx="5183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 Najviše učenika i učenica smatra da je najinteligentnija životinja majmun, a zatim su tu pas, mačka, vrana, svinja, slon i sova.</a:t>
            </a:r>
            <a:endParaRPr lang="hr-HR" sz="2400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7086340" y="1491050"/>
          <a:ext cx="4010028" cy="4580988"/>
        </p:xfrm>
        <a:graphic>
          <a:graphicData uri="http://schemas.openxmlformats.org/drawingml/2006/table">
            <a:tbl>
              <a:tblPr/>
              <a:tblGrid>
                <a:gridCol w="1336676"/>
                <a:gridCol w="1336676"/>
                <a:gridCol w="1336676"/>
              </a:tblGrid>
              <a:tr h="386576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1</a:t>
                      </a:r>
                      <a:endParaRPr lang="hr-HR" sz="1200" dirty="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Pas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0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2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Pas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5230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3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Majmun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0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4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svinja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581362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5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Ja mislim da je najinteligentnija životinja mačka.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0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6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Majmun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52303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7</a:t>
                      </a:r>
                      <a:endParaRPr lang="hr-HR" sz="1200" dirty="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Majmun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03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8</a:t>
                      </a:r>
                      <a:endParaRPr lang="hr-HR" sz="1200" dirty="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Monkey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1683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9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Najiteligentnija životinja je beluga.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0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10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Sova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5230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11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err="1">
                          <a:effectLst/>
                        </a:rPr>
                        <a:t>Orangutn</a:t>
                      </a:r>
                      <a:endParaRPr lang="hr-HR" sz="1200" dirty="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0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12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vrana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5230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13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Pas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03"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14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anonymous</a:t>
                      </a:r>
                      <a:endParaRPr lang="hr-HR" sz="120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</a:rPr>
                        <a:t>Slon</a:t>
                      </a:r>
                      <a:endParaRPr lang="hr-HR" sz="1200" dirty="0">
                        <a:effectLst/>
                      </a:endParaRPr>
                    </a:p>
                  </a:txBody>
                  <a:tcPr marL="60977" marR="60977" marT="48782" marB="4878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59"/>
            <a:ext cx="10027920" cy="91110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dirty="0" smtClean="0">
                <a:cs typeface="Calibri Light" panose="020F0302020204030204"/>
              </a:rPr>
              <a:t>Zašto misliš da je baš ta životinja koju si odabrao najinteligentnija? Objasni svojim riječima</a:t>
            </a:r>
            <a:r>
              <a:rPr lang="hr-HR" dirty="0" smtClean="0">
                <a:cs typeface="Calibri Light" panose="020F0302020204030204"/>
              </a:rPr>
              <a:t>?</a:t>
            </a:r>
            <a:endParaRPr lang="en-US" dirty="0"/>
          </a:p>
        </p:txBody>
      </p:sp>
      <p:sp>
        <p:nvSpPr>
          <p:cNvPr id="5" name="Rezervirano mjesto sadržaja 4"/>
          <p:cNvSpPr txBox="1">
            <a:spLocks noGrp="1"/>
          </p:cNvSpPr>
          <p:nvPr>
            <p:ph idx="1"/>
          </p:nvPr>
        </p:nvSpPr>
        <p:spPr>
          <a:xfrm>
            <a:off x="797011" y="1685581"/>
            <a:ext cx="59497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Najviše učenika i učenica smatra da je životinja koju su odabrali za najinteligentniju upravo inteligentna jer sluša svoga vlasnika, razu</a:t>
            </a:r>
            <a:r>
              <a:rPr lang="hr-HR" sz="2400" dirty="0"/>
              <a:t>m</a:t>
            </a:r>
            <a:r>
              <a:rPr lang="hr-HR" sz="2400" dirty="0" smtClean="0"/>
              <a:t>ije čovjeka, dobro se snalazi svugdje, dobro se penje i skače, može spašavati ljude, ima skoro iste sposobnosti kao i čovjek te kad ga se nauči neka pravila on pravila i poštuje.</a:t>
            </a:r>
            <a:endParaRPr lang="hr-HR" sz="2400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7199869" y="1349416"/>
          <a:ext cx="4143633" cy="4769993"/>
        </p:xfrm>
        <a:graphic>
          <a:graphicData uri="http://schemas.openxmlformats.org/drawingml/2006/table">
            <a:tbl>
              <a:tblPr/>
              <a:tblGrid>
                <a:gridCol w="1381211"/>
                <a:gridCol w="1381211"/>
                <a:gridCol w="1381211"/>
              </a:tblGrid>
              <a:tr h="0">
                <a:tc>
                  <a:txBody>
                    <a:bodyPr/>
                    <a:lstStyle/>
                    <a:p>
                      <a:r>
                        <a:rPr lang="hr-HR" sz="800" dirty="0">
                          <a:effectLst/>
                        </a:rPr>
                        <a:t>1</a:t>
                      </a:r>
                      <a:endParaRPr lang="hr-HR" sz="800" dirty="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anonymous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Pas je najinteligentniji jer sluša svoga vlasnika.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213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anonymous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00">
                          <a:effectLst/>
                        </a:rPr>
                        <a:t>Pas u svakom trenutku razumije covjeka</a:t>
                      </a:r>
                      <a:endParaRPr lang="pl-PL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29213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3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anonymous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Zato što sam na puno videa vidio da su pametne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4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anonymous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jer mislim da je svinja inteligentna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58036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5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 dirty="0" err="1">
                          <a:effectLst/>
                        </a:rPr>
                        <a:t>anonymous</a:t>
                      </a:r>
                      <a:endParaRPr lang="hr-HR" sz="800" dirty="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00">
                          <a:effectLst/>
                        </a:rPr>
                        <a:t>Zato što je vrlo pametna te razumije puno stvari koje joj osoba kaže, ali to ne pokazuje.</a:t>
                      </a:r>
                      <a:endParaRPr lang="pl-PL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91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6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anonymous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Zato jer se dobro snalazi svugdje</a:t>
                      </a:r>
                      <a:endParaRPr lang="it-IT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00391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7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anonymous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Zato jer je najsličniji ljudima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213">
                <a:tc>
                  <a:txBody>
                    <a:bodyPr/>
                    <a:lstStyle/>
                    <a:p>
                      <a:r>
                        <a:rPr lang="hr-HR" sz="800" dirty="0">
                          <a:effectLst/>
                        </a:rPr>
                        <a:t>8</a:t>
                      </a:r>
                      <a:endParaRPr lang="hr-HR" sz="800" dirty="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anonymous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Zato što se inteligentno penje i skače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58036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9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anonymous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Mislim da je beluga najiteligentnija životinja jer može komunicirati s ljudima i spašavati ih.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213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10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anonymous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>
                          <a:effectLst/>
                        </a:rPr>
                        <a:t>Da, jer izgleda pametno, mudro te inteligentno</a:t>
                      </a:r>
                      <a:endParaRPr lang="pt-B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29213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11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anonymous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effectLst/>
                        </a:rPr>
                        <a:t>Tato što ima skoro pa iste sposobnosti kao čovjek</a:t>
                      </a:r>
                      <a:endParaRPr lang="hr-HR" sz="800" dirty="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91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12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anonymous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pametna je,dobro misli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29213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13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anonymous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Zato jer kad se ga nauči nešto on će ta pravila poštivati.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213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14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</a:rPr>
                        <a:t>anonymous</a:t>
                      </a:r>
                      <a:endParaRPr lang="hr-HR" sz="80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effectLst/>
                        </a:rPr>
                        <a:t>Zato što mogu iz ljudskih pokreta naučiti što napraviti</a:t>
                      </a:r>
                      <a:endParaRPr lang="hr-HR" sz="800" dirty="0">
                        <a:effectLst/>
                      </a:endParaRPr>
                    </a:p>
                  </a:txBody>
                  <a:tcPr marL="44730" marR="44730" marT="35784" marB="35784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804" y="420130"/>
            <a:ext cx="10027920" cy="93087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 smtClean="0"/>
              <a:t>Misliš li da veličina mozga životinje utječe na njezinu inteligenciju?</a:t>
            </a:r>
            <a:endParaRPr lang="hr-HR" sz="4000" dirty="0"/>
          </a:p>
        </p:txBody>
      </p:sp>
      <p:sp>
        <p:nvSpPr>
          <p:cNvPr id="4" name="Rezervirano mjesto sadržaja 4"/>
          <p:cNvSpPr txBox="1">
            <a:spLocks noGrp="1"/>
          </p:cNvSpPr>
          <p:nvPr>
            <p:ph idx="1"/>
          </p:nvPr>
        </p:nvSpPr>
        <p:spPr>
          <a:xfrm>
            <a:off x="994718" y="1899765"/>
            <a:ext cx="498595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Najviše učenika i učenica (64%) smatra da veličina mozga životinje NE UTJEČE ne njezinu inteligenciju dok preostalih (36%) učenika i učenica misli da inteligencija životinje OVISI o veličini njezina mozga. </a:t>
            </a:r>
            <a:endParaRPr lang="hr-HR" sz="2400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6593536" y="1784435"/>
          <a:ext cx="4738461" cy="4351340"/>
        </p:xfrm>
        <a:graphic>
          <a:graphicData uri="http://schemas.openxmlformats.org/drawingml/2006/table">
            <a:tbl>
              <a:tblPr/>
              <a:tblGrid>
                <a:gridCol w="1579487"/>
                <a:gridCol w="1579487"/>
                <a:gridCol w="1579487"/>
              </a:tblGrid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1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2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NE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3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NE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4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5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NE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6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7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NE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8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9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NE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10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NE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11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12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NE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13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NE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14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>
                          <a:effectLst/>
                        </a:rPr>
                        <a:t>NE</a:t>
                      </a:r>
                      <a:endParaRPr lang="hr-HR" sz="1300" dirty="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5546" y="593125"/>
            <a:ext cx="10293178" cy="1235675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 smtClean="0">
                <a:ea typeface="Calibri" panose="020F0502020204030204"/>
                <a:cs typeface="Calibri" panose="020F0502020204030204"/>
              </a:rPr>
              <a:t>Relativna </a:t>
            </a:r>
            <a:r>
              <a:rPr lang="hr-HR" sz="2400" b="1" dirty="0">
                <a:ea typeface="Calibri" panose="020F0502020204030204"/>
                <a:cs typeface="Calibri" panose="020F0502020204030204"/>
              </a:rPr>
              <a:t>veličina mozga je omjer mase mozga </a:t>
            </a:r>
            <a:r>
              <a:rPr lang="hr-HR" sz="2400" b="1" dirty="0" smtClean="0">
                <a:ea typeface="Calibri" panose="020F0502020204030204"/>
                <a:cs typeface="Calibri" panose="020F0502020204030204"/>
              </a:rPr>
              <a:t>i </a:t>
            </a:r>
            <a:r>
              <a:rPr lang="hr-HR" sz="2400" b="1" dirty="0">
                <a:ea typeface="Calibri" panose="020F0502020204030204"/>
                <a:cs typeface="Calibri" panose="020F0502020204030204"/>
              </a:rPr>
              <a:t>mase tijela. </a:t>
            </a:r>
            <a:br>
              <a:rPr lang="hr-HR" sz="2400" b="1" dirty="0" smtClean="0">
                <a:ea typeface="Calibri" panose="020F0502020204030204"/>
                <a:cs typeface="Calibri" panose="020F0502020204030204"/>
              </a:rPr>
            </a:br>
            <a:r>
              <a:rPr lang="hr-HR" sz="2400" b="1" dirty="0" smtClean="0">
                <a:ea typeface="Calibri" panose="020F0502020204030204"/>
                <a:cs typeface="Calibri" panose="020F0502020204030204"/>
              </a:rPr>
              <a:t>Misliš </a:t>
            </a:r>
            <a:r>
              <a:rPr lang="hr-HR" sz="2400" b="1" dirty="0">
                <a:ea typeface="Calibri" panose="020F0502020204030204"/>
                <a:cs typeface="Calibri" panose="020F0502020204030204"/>
              </a:rPr>
              <a:t>li da relativna veličina mozga utječe na inteligenciju životinja?</a:t>
            </a:r>
            <a:br>
              <a:rPr lang="hr-HR" sz="2400" b="1" dirty="0">
                <a:ea typeface="Calibri" panose="020F0502020204030204"/>
                <a:cs typeface="Calibri" panose="020F0502020204030204"/>
              </a:rPr>
            </a:br>
            <a:endParaRPr lang="hr-HR" sz="2400" b="1" dirty="0"/>
          </a:p>
        </p:txBody>
      </p:sp>
      <p:sp>
        <p:nvSpPr>
          <p:cNvPr id="4" name="Rezervirano mjesto sadržaja 4"/>
          <p:cNvSpPr txBox="1">
            <a:spLocks noGrp="1"/>
          </p:cNvSpPr>
          <p:nvPr>
            <p:ph idx="1"/>
          </p:nvPr>
        </p:nvSpPr>
        <p:spPr>
          <a:xfrm>
            <a:off x="838199" y="1825625"/>
            <a:ext cx="7020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S druge strane, interesantan je podatak koji smo dobili iz provedene ankete da najviše učenika i učenica (71%)  smatra da relativna veličina mozga životinje (postotak koji mozak zauzima u ukupnoj masi životinje)  UTJEČE na njezinu inteligenciju dok preostalih (29%) učenika i učenica misli da inteligencija životinje ipak NE OVISI niti o relativnoj veličini njezina mozga. </a:t>
            </a:r>
            <a:endParaRPr lang="hr-HR" sz="2400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8122507" y="1570252"/>
          <a:ext cx="3077685" cy="4351340"/>
        </p:xfrm>
        <a:graphic>
          <a:graphicData uri="http://schemas.openxmlformats.org/drawingml/2006/table">
            <a:tbl>
              <a:tblPr/>
              <a:tblGrid>
                <a:gridCol w="1025895"/>
                <a:gridCol w="1025895"/>
                <a:gridCol w="1025895"/>
              </a:tblGrid>
              <a:tr h="310810">
                <a:tc>
                  <a:txBody>
                    <a:bodyPr/>
                    <a:lstStyle/>
                    <a:p>
                      <a:r>
                        <a:rPr lang="hr-HR" sz="1300" dirty="0">
                          <a:effectLst/>
                        </a:rPr>
                        <a:t>1</a:t>
                      </a:r>
                      <a:endParaRPr lang="hr-HR" sz="1300" dirty="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2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NE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3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NE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4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5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>
                          <a:effectLst/>
                        </a:rPr>
                        <a:t>NE</a:t>
                      </a:r>
                      <a:endParaRPr lang="hr-HR" sz="1300" dirty="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6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7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8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NE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9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10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11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12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13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DA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14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>
                          <a:effectLst/>
                        </a:rPr>
                        <a:t>anonymous</a:t>
                      </a:r>
                      <a:endParaRPr lang="hr-HR" sz="130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>
                          <a:effectLst/>
                        </a:rPr>
                        <a:t>DA</a:t>
                      </a:r>
                      <a:endParaRPr lang="hr-HR" sz="1300" dirty="0">
                        <a:effectLst/>
                      </a:endParaRPr>
                    </a:p>
                  </a:txBody>
                  <a:tcPr marL="69377" marR="69377" marT="55502" marB="55502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tovi">
  <a:themeElements>
    <a:clrScheme name="Kutov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utov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tov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14152</Words>
  <Application>WPS Presentation</Application>
  <PresentationFormat>Široki zaslon</PresentationFormat>
  <Paragraphs>780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Arial</vt:lpstr>
      <vt:lpstr>SimSun</vt:lpstr>
      <vt:lpstr>Wingdings</vt:lpstr>
      <vt:lpstr>Tunga</vt:lpstr>
      <vt:lpstr>Segoe Print</vt:lpstr>
      <vt:lpstr>Calibri Light</vt:lpstr>
      <vt:lpstr>Calibri</vt:lpstr>
      <vt:lpstr>Helvetica</vt:lpstr>
      <vt:lpstr>Franklin Gothic Book</vt:lpstr>
      <vt:lpstr>Franklin Gothic Medium</vt:lpstr>
      <vt:lpstr>Microsoft YaHei</vt:lpstr>
      <vt:lpstr>Arial Unicode MS</vt:lpstr>
      <vt:lpstr>Calibri</vt:lpstr>
      <vt:lpstr>Kutovi</vt:lpstr>
      <vt:lpstr>Inteligencija i veličina mozga životinja</vt:lpstr>
      <vt:lpstr>Kako smo započeli svoj rad na projektu?</vt:lpstr>
      <vt:lpstr>Utječe li veličina mozga životinja na inteligenciju životinja?</vt:lpstr>
      <vt:lpstr>Zajedno s učiteljicom napravili smo uvodnu anketu među učenicima od 5. do 8. razreda da bismo vidjeli koliko učenici znaju o inteligenciji općenito te koliko znaju o inteligenciji životinja:</vt:lpstr>
      <vt:lpstr>Što je inteligencija? Objasni svojim riječima. </vt:lpstr>
      <vt:lpstr>Što misliš, koja je najinteligentnija životinja?</vt:lpstr>
      <vt:lpstr>Zašto misliš da je baš ta životinja koju si odabrao najinteligentnija? Objasni svojim riječima?</vt:lpstr>
      <vt:lpstr>Misliš li da veličina mozga životinje utječe na njezinu inteligenciju?</vt:lpstr>
      <vt:lpstr>Relativna veličina mozga je omjer mase mozga i mase tijela.  Misliš li da relativna veličina mozga utječe na inteligenciju životinja? </vt:lpstr>
      <vt:lpstr>Iz provedene ankete smo zaključili da učenici naše škole :</vt:lpstr>
      <vt:lpstr> Pretražili smo na internetu pojam inteligencije te smo o inteligenciji naučili: </vt:lpstr>
      <vt:lpstr>PowerPoint 演示文稿</vt:lpstr>
      <vt:lpstr> Psi </vt:lpstr>
      <vt:lpstr>Vrane</vt:lpstr>
      <vt:lpstr>Štakori</vt:lpstr>
      <vt:lpstr>Delfini</vt:lpstr>
      <vt:lpstr> Slonovi</vt:lpstr>
      <vt:lpstr>Primati – čimpanze i orangutani</vt:lpstr>
      <vt:lpstr>Nakon što smo upoznali neke od najinteligentnijih životinja, krenuli smo na istraživanje o masi i relativnoj masi mozga pojedinih životinja:</vt:lpstr>
      <vt:lpstr>Tijekom rada kroz razne aktivnosti koristili smo mnoga matematička znanja i vještine kao što su :</vt:lpstr>
      <vt:lpstr>Mase pojedinih životinja i mase njihovih mozgova</vt:lpstr>
      <vt:lpstr>Mase pojedinih životinja i mase njihovih mozgova</vt:lpstr>
      <vt:lpstr>Mase pojedinih životinja i mase njihovih mozgova</vt:lpstr>
      <vt:lpstr>U tablici smo prikazali pojedine životinje, mase tih životinja te mase njihovih mozgova.  Izračunali smo i prikazali u tablici relativne veličine mozga  svake pojedine životinje kao omjer mase mozga i ukupne mase tijela životinja te smo navedene podatke prikazali razlomkom, u obliku decimalnog zapisa i u obliku postotka. </vt:lpstr>
      <vt:lpstr>Napravili smo dijagrame frekvencija mase pojedine životinje: </vt:lpstr>
      <vt:lpstr>Napravili smo dijagrame frekvencija veličine (mase) mozga pojedine životinje: </vt:lpstr>
      <vt:lpstr>PowerPoint 演示文稿</vt:lpstr>
      <vt:lpstr>PowerPoint 演示文稿</vt:lpstr>
      <vt:lpstr>Napravili smo i dijagrame relativnih frekvencija - relativne veličine mozga životinja </vt:lpstr>
      <vt:lpstr>PowerPoint 演示文稿</vt:lpstr>
      <vt:lpstr>PowerPoint 演示文稿</vt:lpstr>
      <vt:lpstr>PowerPoint 演示文稿</vt:lpstr>
      <vt:lpstr>PowerPoint 演示文稿</vt:lpstr>
      <vt:lpstr>Budući da našA preTpostavkA da inteligencija životinja Ovisi o relativnoj veličini mozga nije bila točna još smo malo istraživali po bespućima interneta i konačno pronašli podatak o čemu ovisi inteligencija životinja: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ucenik3</cp:lastModifiedBy>
  <cp:revision>619</cp:revision>
  <dcterms:created xsi:type="dcterms:W3CDTF">2023-12-05T17:15:00Z</dcterms:created>
  <dcterms:modified xsi:type="dcterms:W3CDTF">2024-04-22T06:47:02Z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98643C2896FE41A2B91DB22B751A75F7_13</vt:lpwstr>
  </property>
  <property fmtid="{D5CDD505-2E9C-101B-9397-08002B2CF9AE}" pid="3" name="KSOProductBuildVer">
    <vt:lpwstr>1033-12.2.0.16731</vt:lpwstr>
  </property>
</Properties>
</file>