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7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9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6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6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7152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07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2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38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20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3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6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8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0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4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8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6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6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6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3276073" y="393125"/>
            <a:ext cx="9144000" cy="1465724"/>
          </a:xfrm>
        </p:spPr>
        <p:txBody>
          <a:bodyPr/>
          <a:lstStyle/>
          <a:p>
            <a:pPr lvl="0"/>
            <a:r>
              <a:rPr lang="en-US" sz="4400" b="1" dirty="0" err="1">
                <a:solidFill>
                  <a:srgbClr val="FF0000"/>
                </a:solidFill>
                <a:latin typeface="Arial"/>
                <a:ea typeface="Cambria"/>
                <a:cs typeface="Calibri Light"/>
              </a:rPr>
              <a:t>Čovjek</a:t>
            </a:r>
            <a:r>
              <a:rPr lang="en-US" sz="4400" b="1" dirty="0">
                <a:solidFill>
                  <a:srgbClr val="FF0000"/>
                </a:solidFill>
                <a:latin typeface="Arial"/>
                <a:ea typeface="Cambria"/>
                <a:cs typeface="Calibri Ligh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/>
                <a:ea typeface="Cambria"/>
                <a:cs typeface="Calibri Light"/>
              </a:rPr>
              <a:t>živi</a:t>
            </a:r>
            <a:r>
              <a:rPr lang="en-US" sz="4400" b="1" dirty="0">
                <a:solidFill>
                  <a:srgbClr val="FF0000"/>
                </a:solidFill>
                <a:latin typeface="Arial"/>
                <a:ea typeface="Cambria"/>
                <a:cs typeface="Calibri Light"/>
              </a:rPr>
              <a:t> </a:t>
            </a:r>
            <a:r>
              <a:rPr lang="en-US" sz="4400" b="1" dirty="0">
                <a:latin typeface="Arial"/>
                <a:ea typeface="Cambria"/>
                <a:cs typeface="Calibri Light"/>
              </a:rPr>
              <a:t/>
            </a:r>
            <a:br>
              <a:rPr lang="en-US" sz="4400" b="1" dirty="0">
                <a:latin typeface="Arial"/>
                <a:ea typeface="Cambria"/>
                <a:cs typeface="Calibri Light"/>
              </a:rPr>
            </a:br>
            <a:r>
              <a:rPr lang="en-US" sz="4400" b="1" dirty="0" err="1">
                <a:solidFill>
                  <a:srgbClr val="FF0000"/>
                </a:solidFill>
                <a:latin typeface="Arial"/>
                <a:ea typeface="Cambria"/>
                <a:cs typeface="Calibri Light"/>
              </a:rPr>
              <a:t>sa</a:t>
            </a:r>
            <a:r>
              <a:rPr lang="en-US" sz="4400" b="1" dirty="0">
                <a:solidFill>
                  <a:srgbClr val="FF0000"/>
                </a:solidFill>
                <a:latin typeface="Arial"/>
                <a:ea typeface="Cambria"/>
                <a:cs typeface="Calibri Ligh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/>
                <a:ea typeface="Cambria"/>
                <a:cs typeface="Calibri Light"/>
              </a:rPr>
              <a:t>šumom</a:t>
            </a:r>
            <a:r>
              <a:rPr lang="en-US" sz="4400" b="1" dirty="0">
                <a:solidFill>
                  <a:srgbClr val="FF0000"/>
                </a:solidFill>
                <a:latin typeface="Arial"/>
                <a:ea typeface="Cambria"/>
                <a:cs typeface="Calibri Light"/>
              </a:rPr>
              <a:t> </a:t>
            </a:r>
            <a:r>
              <a:rPr lang="en-US" sz="4400" b="1" dirty="0" err="1">
                <a:solidFill>
                  <a:srgbClr val="FF0000"/>
                </a:solidFill>
                <a:latin typeface="Arial"/>
                <a:ea typeface="Cambria"/>
                <a:cs typeface="Calibri Light"/>
              </a:rPr>
              <a:t>i</a:t>
            </a:r>
            <a:r>
              <a:rPr lang="en-US" sz="4400" b="1" dirty="0">
                <a:solidFill>
                  <a:srgbClr val="FF0000"/>
                </a:solidFill>
                <a:latin typeface="Arial"/>
                <a:ea typeface="Cambria"/>
                <a:cs typeface="Calibri Light"/>
              </a:rPr>
              <a:t> </a:t>
            </a:r>
            <a:r>
              <a:rPr lang="en-US" sz="4400" b="1" dirty="0" err="1">
                <a:solidFill>
                  <a:srgbClr val="FF0000"/>
                </a:solidFill>
                <a:latin typeface="Arial"/>
                <a:ea typeface="Cambria"/>
                <a:cs typeface="Calibri Light"/>
              </a:rPr>
              <a:t>vodom</a:t>
            </a:r>
            <a:endParaRPr lang="en-US" sz="4400" b="1" dirty="0">
              <a:solidFill>
                <a:srgbClr val="FF0000"/>
              </a:solidFill>
              <a:latin typeface="Arial"/>
              <a:ea typeface="Cambria"/>
              <a:cs typeface="Calibri Light"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700458" y="5017171"/>
            <a:ext cx="7829907" cy="3315459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en-US" sz="4000" b="1" dirty="0">
                <a:cs typeface="Calibri"/>
              </a:rPr>
              <a:t>    </a:t>
            </a:r>
            <a:r>
              <a:rPr lang="en-US" sz="4000" b="1" dirty="0">
                <a:solidFill>
                  <a:srgbClr val="FF0000"/>
                </a:solidFill>
                <a:latin typeface="Arial"/>
                <a:cs typeface="Calibri"/>
              </a:rPr>
              <a:t>Festival </a:t>
            </a:r>
            <a:r>
              <a:rPr lang="en-US" sz="4000" b="1" dirty="0" err="1">
                <a:solidFill>
                  <a:srgbClr val="FF0000"/>
                </a:solidFill>
                <a:latin typeface="Arial"/>
                <a:cs typeface="Calibri"/>
              </a:rPr>
              <a:t>znanosti</a:t>
            </a:r>
            <a:r>
              <a:rPr lang="en-US" sz="4000" b="1" dirty="0">
                <a:solidFill>
                  <a:srgbClr val="FF0000"/>
                </a:solidFill>
                <a:latin typeface="Arial"/>
                <a:cs typeface="Calibri"/>
              </a:rPr>
              <a:t> 2022.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 lvl="0">
              <a:spcBef>
                <a:spcPts val="700"/>
              </a:spcBef>
            </a:pPr>
            <a:r>
              <a:rPr lang="en-US" sz="2800" b="1" dirty="0">
                <a:solidFill>
                  <a:srgbClr val="FF0000"/>
                </a:solidFill>
                <a:latin typeface="Arial"/>
                <a:cs typeface="Calibri"/>
              </a:rPr>
              <a:t>OŠ </a:t>
            </a:r>
            <a:r>
              <a:rPr lang="en-US" sz="2800" b="1" dirty="0" err="1" smtClean="0">
                <a:solidFill>
                  <a:srgbClr val="FF0000"/>
                </a:solidFill>
                <a:latin typeface="Arial"/>
                <a:cs typeface="Calibri"/>
              </a:rPr>
              <a:t>Skrad</a:t>
            </a:r>
            <a:endParaRPr lang="hr-HR" sz="2800" b="1" dirty="0" smtClean="0">
              <a:solidFill>
                <a:srgbClr val="FF0000"/>
              </a:solidFill>
              <a:latin typeface="Arial"/>
              <a:cs typeface="Calibri"/>
            </a:endParaRPr>
          </a:p>
          <a:p>
            <a:pPr lvl="0">
              <a:spcBef>
                <a:spcPts val="700"/>
              </a:spcBef>
            </a:pPr>
            <a:endParaRPr lang="en-US" sz="2800" b="1" dirty="0">
              <a:latin typeface="Arial"/>
              <a:cs typeface="Calibri"/>
            </a:endParaRPr>
          </a:p>
        </p:txBody>
      </p:sp>
      <p:sp>
        <p:nvSpPr>
          <p:cNvPr id="4" name="AutoShape 2" descr="Hrvatske šume – mjesta u svemiru gdje nema mjesta nemiru"/>
          <p:cNvSpPr>
            <a:spLocks noChangeAspect="1" noChangeArrowheads="1"/>
          </p:cNvSpPr>
          <p:nvPr/>
        </p:nvSpPr>
        <p:spPr bwMode="auto">
          <a:xfrm>
            <a:off x="1452112" y="2982955"/>
            <a:ext cx="2411550" cy="241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rvatske šume – mjesta u svemiru gdje nema mjesta nemi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12" y="2135425"/>
            <a:ext cx="3647922" cy="25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Slikovni rezultat za voda"/>
          <p:cNvSpPr>
            <a:spLocks noChangeAspect="1" noChangeArrowheads="1"/>
          </p:cNvSpPr>
          <p:nvPr/>
        </p:nvSpPr>
        <p:spPr bwMode="auto">
          <a:xfrm>
            <a:off x="348758" y="3931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Zašto je voda najvažniji sastojak piva | Ožujsko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31" y="2138888"/>
            <a:ext cx="4199605" cy="251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48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F2ED64A5-6BCD-4140-B9A3-0E751E09512D}"/>
              </a:ext>
            </a:extLst>
          </p:cNvPr>
          <p:cNvSpPr txBox="1"/>
          <p:nvPr/>
        </p:nvSpPr>
        <p:spPr>
          <a:xfrm>
            <a:off x="623455" y="831272"/>
            <a:ext cx="10183090" cy="4606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 Kad bi me neka izvanzemaljska civilizacija pitala kakav život je na Zemlji,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odgovorio bih: utemeljen na vodi.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Voda je do temeljne važnosti za sve što znamo, a svugdje gdje ima vode ima i života.“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r-H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r-H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r-H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 McKay, znanstvenik NASA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2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tree, outdoor, plant, park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81" y="1402364"/>
            <a:ext cx="4452539" cy="410979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6157825" y="948607"/>
            <a:ext cx="5325374" cy="48041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ctr">
              <a:buNone/>
            </a:pPr>
            <a:endParaRPr lang="en-US" sz="1100" dirty="0">
              <a:latin typeface="Arial"/>
              <a:cs typeface="Calibri"/>
            </a:endParaRPr>
          </a:p>
          <a:p>
            <a:pPr marL="0" lvl="0" indent="0" algn="ctr">
              <a:spcBef>
                <a:spcPts val="1000"/>
              </a:spcBef>
              <a:buNone/>
            </a:pPr>
            <a:r>
              <a:rPr lang="en-US" b="1" dirty="0">
                <a:latin typeface="Arial"/>
              </a:rPr>
              <a:t>  </a:t>
            </a:r>
            <a:r>
              <a:rPr lang="hr-HR" b="1" dirty="0" smtClean="0">
                <a:latin typeface="Arial"/>
              </a:rPr>
              <a:t> </a:t>
            </a:r>
            <a:r>
              <a:rPr lang="en-US" b="1" dirty="0" err="1" smtClean="0">
                <a:latin typeface="Arial"/>
              </a:rPr>
              <a:t>značenje</a:t>
            </a:r>
            <a:r>
              <a:rPr lang="en-US" b="1" dirty="0" smtClean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šume</a:t>
            </a:r>
            <a:r>
              <a:rPr lang="en-US" b="1" dirty="0">
                <a:latin typeface="Arial"/>
              </a:rPr>
              <a:t> u </a:t>
            </a:r>
            <a:r>
              <a:rPr lang="en-US" b="1" dirty="0" err="1">
                <a:latin typeface="Arial"/>
              </a:rPr>
              <a:t>životu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ljudi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na</a:t>
            </a:r>
            <a:endParaRPr lang="en-US" b="1" dirty="0">
              <a:latin typeface="Arial"/>
            </a:endParaRPr>
          </a:p>
          <a:p>
            <a:pPr marL="0" lvl="0" indent="0" algn="ctr">
              <a:spcBef>
                <a:spcPts val="1000"/>
              </a:spcBef>
              <a:buNone/>
            </a:pPr>
            <a:r>
              <a:rPr lang="en-US" b="1" dirty="0">
                <a:latin typeface="Arial"/>
              </a:rPr>
              <a:t> </a:t>
            </a:r>
            <a:r>
              <a:rPr lang="en-US" b="1" dirty="0" err="1">
                <a:latin typeface="Arial"/>
              </a:rPr>
              <a:t>našoj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planeti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Zemlji</a:t>
            </a:r>
            <a:endParaRPr lang="en-US" b="1" dirty="0">
              <a:latin typeface="Arial"/>
            </a:endParaRPr>
          </a:p>
          <a:p>
            <a:pPr marL="0" lvl="0" indent="0">
              <a:buNone/>
            </a:pPr>
            <a:endParaRPr lang="en-US" sz="1100" dirty="0">
              <a:cs typeface="Calibri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602311" y="2437277"/>
            <a:ext cx="5667342" cy="33154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cs typeface="Calibri"/>
              </a:rPr>
              <a:t>   </a:t>
            </a:r>
            <a:endParaRPr lang="en-US" sz="2800" b="1" dirty="0" smtClean="0">
              <a:latin typeface="Arial"/>
              <a:cs typeface="Calibri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800" b="1" dirty="0" err="1" smtClean="0">
                <a:latin typeface="Arial"/>
                <a:cs typeface="Calibri"/>
              </a:rPr>
              <a:t>Pripremile</a:t>
            </a:r>
            <a:r>
              <a:rPr lang="en-US" sz="1800" b="1" dirty="0" smtClean="0">
                <a:latin typeface="Arial"/>
                <a:cs typeface="Calibri"/>
              </a:rPr>
              <a:t> </a:t>
            </a:r>
            <a:r>
              <a:rPr lang="en-US" sz="1800" b="1" dirty="0" err="1" smtClean="0">
                <a:latin typeface="Arial"/>
                <a:cs typeface="Calibri"/>
              </a:rPr>
              <a:t>učenice</a:t>
            </a:r>
            <a:r>
              <a:rPr lang="en-US" sz="1800" b="1" dirty="0" smtClean="0">
                <a:latin typeface="Arial"/>
                <a:cs typeface="Calibri"/>
              </a:rPr>
              <a:t> 7.r.:</a:t>
            </a:r>
            <a:r>
              <a:rPr lang="hr-HR" sz="1800" b="1" dirty="0" smtClean="0">
                <a:latin typeface="Arial"/>
                <a:cs typeface="Calibri"/>
              </a:rPr>
              <a:t> </a:t>
            </a:r>
            <a:endParaRPr lang="hr-HR" sz="1800" b="1" dirty="0" smtClean="0">
              <a:latin typeface="Arial"/>
              <a:cs typeface="Calibri"/>
            </a:endParaRPr>
          </a:p>
          <a:p>
            <a:pPr marL="0" indent="0">
              <a:spcBef>
                <a:spcPts val="400"/>
              </a:spcBef>
              <a:buNone/>
            </a:pPr>
            <a:endParaRPr lang="hr-HR" sz="1800" b="1" dirty="0" smtClean="0">
              <a:latin typeface="Arial"/>
              <a:cs typeface="Calibri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800" b="1" dirty="0" smtClean="0">
                <a:latin typeface="Arial"/>
                <a:cs typeface="Calibri"/>
              </a:rPr>
              <a:t>Paula, </a:t>
            </a:r>
            <a:r>
              <a:rPr lang="en-US" sz="1800" b="1" dirty="0" smtClean="0">
                <a:latin typeface="Arial"/>
                <a:cs typeface="Calibri"/>
              </a:rPr>
              <a:t>Antea </a:t>
            </a:r>
            <a:r>
              <a:rPr lang="en-US" sz="1800" b="1" dirty="0" smtClean="0">
                <a:latin typeface="Arial"/>
                <a:cs typeface="Calibri"/>
              </a:rPr>
              <a:t>, Petra, </a:t>
            </a:r>
            <a:r>
              <a:rPr lang="en-US" sz="1800" b="1" dirty="0" smtClean="0">
                <a:latin typeface="Arial"/>
                <a:cs typeface="Calibri"/>
              </a:rPr>
              <a:t>Christine </a:t>
            </a:r>
            <a:r>
              <a:rPr lang="hr-HR" sz="1800" b="1" dirty="0">
                <a:latin typeface="Arial"/>
                <a:cs typeface="Calibri"/>
              </a:rPr>
              <a:t>i</a:t>
            </a:r>
            <a:r>
              <a:rPr lang="en-US" sz="1800" b="1" dirty="0" smtClean="0">
                <a:latin typeface="Arial"/>
                <a:cs typeface="Calibri"/>
              </a:rPr>
              <a:t> </a:t>
            </a:r>
            <a:r>
              <a:rPr lang="en-US" sz="1800" b="1" dirty="0" err="1" smtClean="0">
                <a:latin typeface="Arial"/>
                <a:cs typeface="Calibri"/>
              </a:rPr>
              <a:t>Patricija</a:t>
            </a:r>
            <a:r>
              <a:rPr lang="en-US" sz="1800" b="1" dirty="0" smtClean="0">
                <a:latin typeface="Arial"/>
                <a:cs typeface="Calibri"/>
              </a:rPr>
              <a:t> </a:t>
            </a:r>
            <a:endParaRPr lang="hr-HR" sz="1800" b="1" dirty="0">
              <a:latin typeface="Arial"/>
              <a:cs typeface="Calibri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b="1" dirty="0" err="1" smtClean="0">
                <a:latin typeface="Arial"/>
                <a:cs typeface="Calibri"/>
              </a:rPr>
              <a:t>Mentorica</a:t>
            </a:r>
            <a:r>
              <a:rPr lang="en-US" sz="1800" b="1" dirty="0" smtClean="0">
                <a:latin typeface="Arial"/>
                <a:cs typeface="Calibri"/>
              </a:rPr>
              <a:t>: Diana </a:t>
            </a:r>
            <a:r>
              <a:rPr lang="en-US" sz="1800" b="1" dirty="0" err="1" smtClean="0">
                <a:latin typeface="Arial"/>
                <a:cs typeface="Calibri"/>
              </a:rPr>
              <a:t>Cindrić</a:t>
            </a:r>
            <a:r>
              <a:rPr lang="en-US" sz="1800" b="1" dirty="0" smtClean="0">
                <a:latin typeface="Arial"/>
                <a:cs typeface="Calibri"/>
              </a:rPr>
              <a:t>, </a:t>
            </a:r>
            <a:r>
              <a:rPr lang="hr-HR" sz="1800" b="1" dirty="0" smtClean="0">
                <a:latin typeface="Arial"/>
                <a:cs typeface="Calibri"/>
              </a:rPr>
              <a:t>prof.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759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4294967295"/>
          </p:nvPr>
        </p:nvSpPr>
        <p:spPr>
          <a:xfrm>
            <a:off x="1168877" y="819210"/>
            <a:ext cx="9566690" cy="5213981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lnSpc>
                <a:spcPct val="80000"/>
              </a:lnSpc>
              <a:spcBef>
                <a:spcPts val="1000"/>
              </a:spcBef>
              <a:buNone/>
            </a:pPr>
            <a:r>
              <a:rPr lang="en-US" sz="3100" b="1">
                <a:latin typeface="Arial"/>
              </a:rPr>
              <a:t>Cilj projekta</a:t>
            </a:r>
            <a:r>
              <a:rPr lang="en-US" sz="3100">
                <a:latin typeface="Arial"/>
              </a:rPr>
              <a:t> :</a:t>
            </a:r>
            <a:endParaRPr lang="en-US" sz="3100">
              <a:latin typeface="Arial"/>
              <a:cs typeface="Calibri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US" sz="1900">
              <a:latin typeface="Arial"/>
            </a:endParaRPr>
          </a:p>
          <a:p>
            <a:pPr lvl="0">
              <a:lnSpc>
                <a:spcPct val="80000"/>
              </a:lnSpc>
              <a:spcBef>
                <a:spcPts val="800"/>
              </a:spcBef>
            </a:pPr>
            <a:r>
              <a:rPr lang="en-US" sz="2600" b="1">
                <a:latin typeface="Arial"/>
              </a:rPr>
              <a:t>izračunati masu papira utrošenog za udžbenike svih učenika škole u jednoj školskoj godini</a:t>
            </a:r>
          </a:p>
          <a:p>
            <a:pPr marL="0" lvl="0" indent="0">
              <a:lnSpc>
                <a:spcPct val="80000"/>
              </a:lnSpc>
              <a:spcBef>
                <a:spcPts val="800"/>
              </a:spcBef>
              <a:buNone/>
            </a:pPr>
            <a:endParaRPr lang="en-US" sz="2600" b="1">
              <a:latin typeface="Arial"/>
            </a:endParaRPr>
          </a:p>
          <a:p>
            <a:pPr lvl="0">
              <a:lnSpc>
                <a:spcPct val="80000"/>
              </a:lnSpc>
              <a:spcBef>
                <a:spcPts val="800"/>
              </a:spcBef>
            </a:pPr>
            <a:r>
              <a:rPr lang="en-US" sz="2600" b="1">
                <a:latin typeface="Arial"/>
              </a:rPr>
              <a:t> izračunati koliko se struje, vode, novaca, stabala i kisika za život čovjeka izgubi sječom stabala za proizvodnju udžbenika</a:t>
            </a:r>
          </a:p>
          <a:p>
            <a:pPr marL="0" lvl="0" indent="0">
              <a:lnSpc>
                <a:spcPct val="80000"/>
              </a:lnSpc>
              <a:spcBef>
                <a:spcPts val="800"/>
              </a:spcBef>
              <a:buNone/>
            </a:pPr>
            <a:endParaRPr lang="en-US" sz="2600" b="1">
              <a:latin typeface="Arial"/>
            </a:endParaRPr>
          </a:p>
          <a:p>
            <a:pPr lvl="0">
              <a:lnSpc>
                <a:spcPct val="80000"/>
              </a:lnSpc>
              <a:spcBef>
                <a:spcPts val="800"/>
              </a:spcBef>
            </a:pPr>
            <a:r>
              <a:rPr lang="en-US" sz="2600" b="1">
                <a:latin typeface="Arial"/>
              </a:rPr>
              <a:t> izračunati uštedu kisika, struje ,vode , novaca i stabala za život ljudi ako se udžbenici ne mijenjaju tijekom četiri godine </a:t>
            </a:r>
            <a:endParaRPr lang="en-US" sz="2600" b="1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360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4294967295"/>
          </p:nvPr>
        </p:nvSpPr>
        <p:spPr>
          <a:xfrm>
            <a:off x="795070" y="761704"/>
            <a:ext cx="6547451" cy="525711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lvl="0" indent="0" algn="ctr">
              <a:lnSpc>
                <a:spcPct val="90000"/>
              </a:lnSpc>
              <a:buNone/>
            </a:pPr>
            <a:r>
              <a:rPr lang="en-US" dirty="0" err="1">
                <a:latin typeface="Arial"/>
              </a:rPr>
              <a:t>Tijek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rada</a:t>
            </a:r>
            <a:r>
              <a:rPr lang="en-US" dirty="0">
                <a:latin typeface="Arial"/>
              </a:rPr>
              <a:t>: </a:t>
            </a:r>
            <a:endParaRPr lang="en-US" dirty="0">
              <a:latin typeface="Arial"/>
              <a:cs typeface="Arial"/>
            </a:endParaRPr>
          </a:p>
          <a:p>
            <a:pPr marL="0" lvl="0" indent="0">
              <a:lnSpc>
                <a:spcPct val="90000"/>
              </a:lnSpc>
              <a:spcBef>
                <a:spcPts val="700"/>
              </a:spcBef>
              <a:buNone/>
            </a:pPr>
            <a:r>
              <a:rPr lang="en-US" sz="2800" b="1" dirty="0">
                <a:latin typeface="Arial"/>
              </a:rPr>
              <a:t>      </a:t>
            </a:r>
            <a:r>
              <a:rPr lang="en-US" sz="2800" b="1" dirty="0" err="1">
                <a:latin typeface="Arial"/>
              </a:rPr>
              <a:t>Prikupili</a:t>
            </a:r>
            <a:r>
              <a:rPr lang="en-US" sz="2800" b="1" dirty="0">
                <a:latin typeface="Arial"/>
              </a:rPr>
              <a:t> </a:t>
            </a:r>
            <a:r>
              <a:rPr lang="en-US" sz="2800" b="1" dirty="0" err="1">
                <a:latin typeface="Arial"/>
              </a:rPr>
              <a:t>smo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po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razredima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podatke</a:t>
            </a:r>
            <a:r>
              <a:rPr lang="en-US" sz="2800" b="1" dirty="0">
                <a:latin typeface="Arial"/>
              </a:rPr>
              <a:t> o </a:t>
            </a:r>
            <a:r>
              <a:rPr lang="en-US" sz="2800" b="1" dirty="0" err="1">
                <a:latin typeface="Arial"/>
              </a:rPr>
              <a:t>masi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jednog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kompleta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udžbenika</a:t>
            </a:r>
            <a:r>
              <a:rPr lang="en-US" sz="2800" b="1" dirty="0">
                <a:latin typeface="Arial"/>
              </a:rPr>
              <a:t>, </a:t>
            </a:r>
            <a:r>
              <a:rPr lang="en-US" sz="2800" b="1" dirty="0" err="1">
                <a:latin typeface="Arial"/>
              </a:rPr>
              <a:t>radnih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bilježnica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i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bilježnica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te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izračunali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ukupnu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masu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za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cijeli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razred</a:t>
            </a:r>
            <a:r>
              <a:rPr lang="en-US" sz="2800" b="1" dirty="0">
                <a:latin typeface="Arial"/>
              </a:rPr>
              <a:t>, </a:t>
            </a:r>
            <a:r>
              <a:rPr lang="en-US" sz="2800" b="1" dirty="0" err="1">
                <a:latin typeface="Arial"/>
              </a:rPr>
              <a:t>ukupnu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masu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samo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udžbenika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po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razredima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i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ukupnu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masu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svega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utrošenog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papira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za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cijelu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školu</a:t>
            </a:r>
            <a:r>
              <a:rPr lang="en-US" sz="2800" b="1" dirty="0">
                <a:latin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pPr marL="0" lvl="0" indent="0">
              <a:lnSpc>
                <a:spcPct val="90000"/>
              </a:lnSpc>
              <a:spcBef>
                <a:spcPts val="700"/>
              </a:spcBef>
              <a:buNone/>
            </a:pPr>
            <a:r>
              <a:rPr lang="en-US" sz="2800" b="1" dirty="0">
                <a:latin typeface="Arial"/>
              </a:rPr>
              <a:t>      </a:t>
            </a:r>
            <a:r>
              <a:rPr lang="en-US" sz="2800" b="1" dirty="0" err="1">
                <a:latin typeface="Arial"/>
              </a:rPr>
              <a:t>Posebno</a:t>
            </a:r>
            <a:r>
              <a:rPr lang="en-US" sz="2800" b="1" dirty="0">
                <a:latin typeface="Arial"/>
              </a:rPr>
              <a:t> </a:t>
            </a:r>
            <a:r>
              <a:rPr lang="en-US" sz="2800" b="1" dirty="0" err="1">
                <a:latin typeface="Arial"/>
              </a:rPr>
              <a:t>smo</a:t>
            </a:r>
            <a:r>
              <a:rPr lang="en-US" sz="2800" b="1" dirty="0">
                <a:latin typeface="Arial"/>
              </a:rPr>
              <a:t> </a:t>
            </a:r>
            <a:r>
              <a:rPr lang="en-US" sz="2800" b="1" dirty="0" err="1" smtClean="0">
                <a:latin typeface="Arial"/>
              </a:rPr>
              <a:t>izračuna</a:t>
            </a:r>
            <a:r>
              <a:rPr lang="hr-HR" sz="2800" b="1" dirty="0" smtClean="0">
                <a:latin typeface="Arial"/>
              </a:rPr>
              <a:t>l</a:t>
            </a:r>
            <a:r>
              <a:rPr lang="en-US" sz="2800" b="1" dirty="0" err="1" smtClean="0">
                <a:latin typeface="Arial"/>
              </a:rPr>
              <a:t>i</a:t>
            </a:r>
            <a:r>
              <a:rPr lang="en-US" sz="2800" b="1" dirty="0" smtClean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masu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papira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utrošenog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samo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za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udžbenike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svih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učenika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škole</a:t>
            </a:r>
            <a:r>
              <a:rPr lang="en-US" sz="2800" b="1" dirty="0">
                <a:latin typeface="Arial"/>
              </a:rPr>
              <a:t>.</a:t>
            </a:r>
            <a:r>
              <a:rPr lang="en-US" dirty="0">
                <a:latin typeface="Arial"/>
              </a:rPr>
              <a:t> </a:t>
            </a:r>
          </a:p>
          <a:p>
            <a:pPr marL="0" lvl="0" indent="0">
              <a:lnSpc>
                <a:spcPct val="90000"/>
              </a:lnSpc>
              <a:buNone/>
            </a:pPr>
            <a:endParaRPr lang="en-US" dirty="0"/>
          </a:p>
          <a:p>
            <a:pPr marL="0" lvl="0" indent="0">
              <a:lnSpc>
                <a:spcPct val="90000"/>
              </a:lnSpc>
              <a:buNone/>
            </a:pPr>
            <a:endParaRPr lang="en-US" dirty="0">
              <a:cs typeface="Calibri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en-US" dirty="0">
              <a:cs typeface="Calibri"/>
            </a:endParaRPr>
          </a:p>
        </p:txBody>
      </p:sp>
      <p:pic>
        <p:nvPicPr>
          <p:cNvPr id="3" name="Picture 3" descr="Chart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725" y="659474"/>
            <a:ext cx="3577087" cy="27354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 descr="A picture containing char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725" y="3642768"/>
            <a:ext cx="3577087" cy="267796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0828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4294967295"/>
          </p:nvPr>
        </p:nvSpPr>
        <p:spPr>
          <a:xfrm>
            <a:off x="550651" y="761704"/>
            <a:ext cx="6116128" cy="5257114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/>
              <a:t>    </a:t>
            </a:r>
            <a:endParaRPr lang="en-US">
              <a:cs typeface="Calibri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785003" y="885642"/>
            <a:ext cx="10995797" cy="51398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-Proizvodnja papira skup je i energetski zahtjevan proces koji ima vrlo nepovoljan utjecaj za okoliš</a:t>
            </a:r>
            <a:endParaRPr lang="en-US" sz="36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- Svake godine se u svijetu proizvede više od 300 milijuna tona papira</a:t>
            </a:r>
            <a:endParaRPr lang="en-US" sz="36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-  Budući da je drvo prirodni resurs, potrebno je racionalno i savjesno koristiti njegove izvore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527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4294967295"/>
          </p:nvPr>
        </p:nvSpPr>
        <p:spPr>
          <a:xfrm>
            <a:off x="550651" y="761704"/>
            <a:ext cx="6116128" cy="5257114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/>
              <a:t>    </a:t>
            </a:r>
            <a:endParaRPr lang="en-US">
              <a:cs typeface="Calibri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54967" y="641232"/>
            <a:ext cx="10967048" cy="60631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 </a:t>
            </a:r>
            <a:r>
              <a:rPr lang="en-US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/>
              </a:rPr>
              <a:t>Istražili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 </a:t>
            </a:r>
            <a:r>
              <a:rPr lang="en-US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/>
              </a:rPr>
              <a:t>smo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 </a:t>
            </a:r>
            <a:r>
              <a:rPr lang="en-US" sz="3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/>
                <a:cs typeface="Arial"/>
              </a:rPr>
              <a:t>da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 </a:t>
            </a:r>
            <a:endParaRPr lang="en-US" sz="36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/>
              </a:rPr>
              <a:t>jedno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/>
              </a:rPr>
              <a:t>drvo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/>
              </a:rPr>
              <a:t>krošnje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 25 m2 </a:t>
            </a:r>
            <a:endParaRPr lang="en-US" sz="36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u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/>
              </a:rPr>
              <a:t>jednom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/>
              </a:rPr>
              <a:t>danu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/>
              </a:rPr>
              <a:t>proizvede</a:t>
            </a:r>
            <a:endParaRPr lang="en-US" sz="36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2 kg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/>
              </a:rPr>
              <a:t>kisika</a:t>
            </a:r>
            <a:endParaRPr lang="en-US" sz="36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/>
              </a:rPr>
              <a:t>koja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/>
              </a:rPr>
              <a:t>su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/>
              </a:rPr>
              <a:t>dovoljna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/>
              </a:rPr>
              <a:t>za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/>
              </a:rPr>
              <a:t>jednog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/>
              </a:rPr>
              <a:t>čovjeka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 </a:t>
            </a:r>
            <a:endParaRPr lang="en-US" sz="36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/>
              </a:rPr>
              <a:t>samo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/>
              </a:rPr>
              <a:t>za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/>
              </a:rPr>
              <a:t>jedan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/>
              </a:rPr>
              <a:t>dan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 </a:t>
            </a:r>
            <a:r>
              <a:rPr lang="en-US" sz="36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"/>
                <a:cs typeface="Arial"/>
              </a:rPr>
              <a:t>života</a:t>
            </a:r>
            <a:r>
              <a:rPr lang="hr-HR" sz="3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/>
                <a:cs typeface="Arial"/>
              </a:rPr>
              <a:t>.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 </a:t>
            </a:r>
            <a:endParaRPr lang="en-US" sz="36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87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4294967295"/>
          </p:nvPr>
        </p:nvSpPr>
        <p:spPr>
          <a:xfrm>
            <a:off x="550651" y="761704"/>
            <a:ext cx="6116128" cy="5257114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/>
              <a:t>    </a:t>
            </a:r>
            <a:endParaRPr lang="en-US">
              <a:cs typeface="Calibri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54967" y="483077"/>
            <a:ext cx="10967048" cy="53553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1200" cap="none" spc="0" baseline="0" dirty="0">
              <a:solidFill>
                <a:srgbClr val="000000"/>
              </a:solidFill>
              <a:uFillTx/>
              <a:latin typeface="Garamond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Izračunali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 </a:t>
            </a:r>
            <a:r>
              <a:rPr lang="en-US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smo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  da je </a:t>
            </a:r>
            <a:r>
              <a:rPr lang="en-US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za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 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 </a:t>
            </a:r>
            <a:r>
              <a:rPr lang="en-US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jednu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 </a:t>
            </a:r>
            <a:r>
              <a:rPr lang="en-US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tonu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 </a:t>
            </a:r>
            <a:r>
              <a:rPr lang="en-US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papira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  </a:t>
            </a:r>
            <a:r>
              <a:rPr lang="en-US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potrebno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 : 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preraditi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 20 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stabala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, 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potrošiti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 240 000 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litara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 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vode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, 4 700 kWh 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struje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 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te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 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uništiti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 </a:t>
            </a:r>
            <a:endParaRPr lang="en-US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7 m2 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šumskog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 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područja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 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koja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 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čovjeku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 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daju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 </a:t>
            </a:r>
            <a:r>
              <a:rPr lang="en-US" sz="36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život</a:t>
            </a:r>
            <a:r>
              <a:rPr lang="hr-HR" sz="3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.</a:t>
            </a:r>
            <a:endParaRPr lang="en-US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Garamond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 dirty="0">
              <a:solidFill>
                <a:srgbClr val="000000"/>
              </a:solidFill>
              <a:uFillTx/>
              <a:latin typeface="Garamond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609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4294967295"/>
          </p:nvPr>
        </p:nvSpPr>
        <p:spPr>
          <a:xfrm>
            <a:off x="550651" y="761704"/>
            <a:ext cx="6116128" cy="5257114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/>
              <a:t>    </a:t>
            </a:r>
            <a:endParaRPr lang="en-US">
              <a:cs typeface="Calibri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54967" y="813761"/>
            <a:ext cx="10967048" cy="56323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Pomoću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omjera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smo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izračunali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da je </a:t>
            </a:r>
            <a:r>
              <a:rPr lang="en-US" sz="32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za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32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proizvodnju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100 kg </a:t>
            </a:r>
            <a:r>
              <a:rPr lang="en-US" sz="32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papira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32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potrebno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:</a:t>
            </a:r>
            <a:endParaRPr lang="en-US" sz="32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Calibri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24 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litara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vode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470 kWh 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struje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,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posjeći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dva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stabla</a:t>
            </a:r>
            <a:endParaRPr lang="en-US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Calibri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pa se time </a:t>
            </a:r>
            <a:r>
              <a:rPr lang="en-US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izgubi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4 kg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kisika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potrebnog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čovjeku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za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36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"/>
                <a:cs typeface="Calibri"/>
              </a:rPr>
              <a:t>disanje</a:t>
            </a:r>
            <a:r>
              <a:rPr lang="hr-HR" sz="3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/>
                <a:cs typeface="Calibri"/>
              </a:rPr>
              <a:t>.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8077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4294967295"/>
          </p:nvPr>
        </p:nvSpPr>
        <p:spPr>
          <a:xfrm>
            <a:off x="550651" y="761704"/>
            <a:ext cx="6116128" cy="5257114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/>
              <a:t>    </a:t>
            </a:r>
            <a:endParaRPr lang="en-US">
              <a:cs typeface="Calibri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54967" y="483077"/>
            <a:ext cx="10967048" cy="56323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1200" cap="none" spc="0" baseline="0" dirty="0">
              <a:solidFill>
                <a:srgbClr val="000000"/>
              </a:solidFill>
              <a:uFillTx/>
              <a:latin typeface="Garamond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Kada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bismo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reciklirali</a:t>
            </a: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jednu</a:t>
            </a: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tonu</a:t>
            </a: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papira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sačuvali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bismo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i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uštedjeli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: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20 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zrelih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stabala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 180 000 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litara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vode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,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4 100 kWh 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struje</a:t>
            </a: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Calibri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i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ostalo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bi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neoštećeno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7 m2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šumskog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prostora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potrebnih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 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čovjeku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 </a:t>
            </a:r>
            <a:r>
              <a:rPr lang="en-US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Calibri"/>
              </a:rPr>
              <a:t>za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Calibri"/>
              </a:rPr>
              <a:t> </a:t>
            </a:r>
            <a:r>
              <a:rPr lang="en-US" sz="36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"/>
                <a:cs typeface="Calibri"/>
              </a:rPr>
              <a:t>život</a:t>
            </a:r>
            <a:r>
              <a:rPr lang="hr-HR" sz="3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/>
                <a:cs typeface="Calibri"/>
              </a:rPr>
              <a:t>.</a:t>
            </a:r>
            <a:endParaRPr lang="en-US" sz="36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92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4294967295"/>
          </p:nvPr>
        </p:nvSpPr>
        <p:spPr>
          <a:xfrm>
            <a:off x="550651" y="761704"/>
            <a:ext cx="6116128" cy="5257114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/>
              <a:t>    </a:t>
            </a:r>
            <a:endParaRPr lang="en-US">
              <a:cs typeface="Calibri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54967" y="483077"/>
            <a:ext cx="10967048" cy="53553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 dirty="0">
              <a:solidFill>
                <a:srgbClr val="000000"/>
              </a:solidFill>
              <a:uFillTx/>
              <a:latin typeface="Garamond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Rušenjem jednog stabla posječe se</a:t>
            </a:r>
            <a:endParaRPr lang="en-US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 35  dm2 </a:t>
            </a:r>
            <a:r>
              <a:rPr lang="hr-HR" sz="3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šume.</a:t>
            </a:r>
            <a:endParaRPr lang="en-US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36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 Za proizvodnju 100 kilograma papira</a:t>
            </a:r>
            <a:endParaRPr lang="en-US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 </a:t>
            </a:r>
            <a:r>
              <a:rPr lang="hr-HR" sz="3600" b="1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ea typeface="Garamond"/>
                <a:cs typeface="Garamond"/>
              </a:rPr>
              <a:t>potrebna su dva stabla, </a:t>
            </a:r>
            <a:endParaRPr lang="en-US" sz="1800" b="1" i="0" u="none" strike="noStrike" kern="1200" cap="none" spc="0" baseline="0" dirty="0">
              <a:solidFill>
                <a:srgbClr val="FF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24 litara vode, </a:t>
            </a:r>
            <a:endParaRPr lang="en-US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470 kWh električne energije, </a:t>
            </a:r>
            <a:endParaRPr lang="en-US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600" b="1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ea typeface="Garamond"/>
                <a:cs typeface="Garamond"/>
              </a:rPr>
              <a:t>a za 50 kilograma papira potrebno je</a:t>
            </a:r>
            <a:endParaRPr lang="en-US" sz="1800" b="1" i="0" u="none" strike="noStrike" kern="1200" cap="none" spc="0" baseline="0" dirty="0">
              <a:solidFill>
                <a:srgbClr val="FF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600" b="1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ea typeface="Garamond"/>
                <a:cs typeface="Garamond"/>
              </a:rPr>
              <a:t> jedno </a:t>
            </a:r>
            <a:r>
              <a:rPr lang="hr-HR" sz="36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Arial"/>
                <a:ea typeface="Garamond"/>
                <a:cs typeface="Garamond"/>
              </a:rPr>
              <a:t>stablo.</a:t>
            </a:r>
            <a:endParaRPr lang="en-US" sz="3600" b="1" i="0" u="none" strike="noStrike" kern="1200" cap="none" spc="0" baseline="0" dirty="0">
              <a:solidFill>
                <a:srgbClr val="FF0000"/>
              </a:solidFill>
              <a:uFillTx/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192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72786F4-5522-4EDF-B10A-16F242A7D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3" y="429491"/>
            <a:ext cx="8689975" cy="3352799"/>
          </a:xfrm>
        </p:spPr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sz="6700" dirty="0" smtClean="0">
                <a:solidFill>
                  <a:schemeClr val="accent1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VODA -  </a:t>
            </a:r>
            <a:r>
              <a:rPr lang="hr-HR" sz="6700" dirty="0">
                <a:solidFill>
                  <a:schemeClr val="accent1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TEMELJ  ŽIVOT</a:t>
            </a:r>
            <a:r>
              <a:rPr lang="hr-HR" dirty="0">
                <a:solidFill>
                  <a:schemeClr val="bg2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/>
            </a:r>
            <a:br>
              <a:rPr lang="hr-HR" dirty="0">
                <a:solidFill>
                  <a:schemeClr val="bg2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hr-HR" dirty="0">
                <a:latin typeface="MS PGothic" panose="020B0600070205080204" pitchFamily="34" charset="-128"/>
                <a:ea typeface="MS PGothic" panose="020B0600070205080204" pitchFamily="34" charset="-128"/>
              </a:rPr>
              <a:t/>
            </a:r>
            <a:br>
              <a:rPr lang="hr-HR" dirty="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endParaRPr lang="hr-HR" sz="4000" b="1" dirty="0">
              <a:solidFill>
                <a:srgbClr val="C0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2633F6E-B81B-4CBD-B8D3-F0E84543A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549" y="3112588"/>
            <a:ext cx="10802253" cy="2479964"/>
          </a:xfrm>
        </p:spPr>
        <p:txBody>
          <a:bodyPr>
            <a:normAutofit fontScale="62500" lnSpcReduction="20000"/>
          </a:bodyPr>
          <a:lstStyle/>
          <a:p>
            <a:endParaRPr lang="hr-HR" sz="5800" b="1" dirty="0">
              <a:solidFill>
                <a:srgbClr val="C00000"/>
              </a:solidFill>
              <a:latin typeface="MS PGothic" panose="020B0600070205080204" pitchFamily="34" charset="-128"/>
              <a:ea typeface="MS PGothic" panose="020B0600070205080204" pitchFamily="34" charset="-128"/>
              <a:cs typeface="+mj-cs"/>
            </a:endParaRPr>
          </a:p>
          <a:p>
            <a:pPr algn="l"/>
            <a:r>
              <a:rPr lang="hr-HR" sz="3900" b="1" dirty="0" smtClean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Pripremile učenice </a:t>
            </a:r>
            <a:r>
              <a:rPr lang="hr-HR" sz="3900" b="1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7</a:t>
            </a:r>
            <a:r>
              <a:rPr lang="hr-HR" sz="3900" b="1" dirty="0" smtClean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. razreda : antea, patricija, petra, christine i paula</a:t>
            </a:r>
            <a:endParaRPr lang="hr-HR" sz="3900" b="1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  <a:cs typeface="+mj-cs"/>
            </a:endParaRPr>
          </a:p>
          <a:p>
            <a:pPr algn="l"/>
            <a:r>
              <a:rPr lang="hr-HR" sz="3900" b="1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i mentorica BOJANA KOVAČEVIĆ, prof.</a:t>
            </a:r>
            <a:br>
              <a:rPr lang="hr-HR" sz="3900" b="1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</a:br>
            <a:endParaRPr lang="hr-HR" sz="3900" b="1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  <a:cs typeface="+mj-cs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5933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4294967295"/>
          </p:nvPr>
        </p:nvSpPr>
        <p:spPr>
          <a:xfrm>
            <a:off x="550651" y="761704"/>
            <a:ext cx="6116128" cy="5257114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/>
              <a:t>    </a:t>
            </a:r>
            <a:endParaRPr lang="en-US">
              <a:cs typeface="Calibri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029422" y="468703"/>
            <a:ext cx="5848703" cy="53860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1200" cap="none" spc="0" baseline="0">
              <a:solidFill>
                <a:srgbClr val="000000"/>
              </a:solidFill>
              <a:uFillTx/>
              <a:latin typeface="Arial"/>
              <a:ea typeface="Garamond"/>
              <a:cs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Calibri"/>
              </a:rPr>
              <a:t>Budući da se za izradu deset kilograma papira izgubi 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Calibri"/>
              </a:rPr>
              <a:t>oko 0.4 kilograma kisika koji nam život znači,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Calibri"/>
              </a:rPr>
              <a:t> tako se za izradu 50 kg papira ili </a:t>
            </a:r>
            <a:r>
              <a:rPr lang="hr-HR" sz="28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cs typeface="Calibri"/>
              </a:rPr>
              <a:t>odrezano jedno stablo</a:t>
            </a:r>
            <a:endParaRPr lang="en-US" sz="2800" b="1" i="0" u="none" strike="noStrike" kern="1200" cap="none" spc="0" baseline="0">
              <a:solidFill>
                <a:srgbClr val="FF0000"/>
              </a:solidFill>
              <a:uFillTx/>
              <a:latin typeface="Arial"/>
              <a:ea typeface="Calibri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800" b="0" i="0" u="none" strike="noStrike" kern="1200" cap="none" spc="0" baseline="0">
              <a:solidFill>
                <a:srgbClr val="FF0000"/>
              </a:solidFill>
              <a:uFillTx/>
              <a:latin typeface="Arial"/>
              <a:ea typeface="Calibri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>
                <a:solidFill>
                  <a:srgbClr val="FF0000"/>
                </a:solidFill>
                <a:uFillTx/>
                <a:latin typeface="Arial"/>
                <a:cs typeface="Calibri"/>
              </a:rPr>
              <a:t> </a:t>
            </a:r>
            <a:r>
              <a:rPr lang="hr-HR" sz="28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cs typeface="Calibri"/>
              </a:rPr>
              <a:t>izgubi 2 kilograma kisika za život ljudi. </a:t>
            </a:r>
            <a:endParaRPr lang="en-US" sz="2800" b="1" i="0" u="none" strike="noStrike" kern="1200" cap="none" spc="0" baseline="0">
              <a:solidFill>
                <a:srgbClr val="FF0000"/>
              </a:solidFill>
              <a:uFillTx/>
              <a:latin typeface="Arial"/>
              <a:ea typeface="Calibri"/>
              <a:cs typeface="Calibri"/>
            </a:endParaRPr>
          </a:p>
        </p:txBody>
      </p:sp>
      <p:pic>
        <p:nvPicPr>
          <p:cNvPr id="4" name="Picture 3" descr="Graphical user interface, application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273" y="603668"/>
            <a:ext cx="3366281" cy="27464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 descr="Graphical user interfac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273" y="3464853"/>
            <a:ext cx="3366281" cy="274625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8713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4294967295"/>
          </p:nvPr>
        </p:nvSpPr>
        <p:spPr>
          <a:xfrm>
            <a:off x="550651" y="761704"/>
            <a:ext cx="6116128" cy="5257114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/>
              <a:t>    </a:t>
            </a:r>
            <a:endParaRPr lang="en-US">
              <a:cs typeface="Calibri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54967" y="483077"/>
            <a:ext cx="7128287" cy="58785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Za proizvodnju samo udžbenika potrebnih za učenike tijekom školske godine potrebno je bilo</a:t>
            </a:r>
            <a:endParaRPr lang="en-US" sz="24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32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216 kilograma papira.</a:t>
            </a:r>
            <a:endParaRPr lang="en-US" sz="36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36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Za taj je papir utrošeno</a:t>
            </a:r>
            <a:endParaRPr lang="en-US" sz="28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 </a:t>
            </a:r>
            <a:r>
              <a:rPr lang="hr-HR" sz="3200" b="1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ea typeface="Garamond"/>
                <a:cs typeface="Garamond"/>
              </a:rPr>
              <a:t>5 stabala koji znače ljudima život,</a:t>
            </a:r>
            <a:endParaRPr lang="en-US" sz="3200" b="1" i="0" u="none" strike="noStrike" kern="1200" cap="none" spc="0" baseline="0" dirty="0">
              <a:solidFill>
                <a:srgbClr val="FF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32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 </a:t>
            </a:r>
            <a:r>
              <a:rPr lang="hr-HR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1 015 kWh struje što stoji 710 kuna te 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  51 816 litara  vode što stoji oko 1 036 </a:t>
            </a:r>
            <a:r>
              <a:rPr lang="hr-HR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kuna.</a:t>
            </a:r>
            <a:r>
              <a:rPr lang="hr-HR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 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pic>
        <p:nvPicPr>
          <p:cNvPr id="4" name="Picture 3" descr="Graphical user interface, application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171" y="585746"/>
            <a:ext cx="3332667" cy="25953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171" y="3329449"/>
            <a:ext cx="3332667" cy="284454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8955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4294967295"/>
          </p:nvPr>
        </p:nvSpPr>
        <p:spPr>
          <a:xfrm>
            <a:off x="550651" y="761704"/>
            <a:ext cx="6116128" cy="5257114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/>
              <a:t>    </a:t>
            </a:r>
            <a:endParaRPr lang="en-US">
              <a:cs typeface="Calibri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54967" y="483077"/>
            <a:ext cx="10967048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971906" y="1000664"/>
            <a:ext cx="6251277" cy="42473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Za proizvodnju svih materijala potrebnih za učenike tijekom školske godine  posječeno je</a:t>
            </a:r>
            <a:endParaRPr lang="hr-HR" sz="2800" b="1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</a:rPr>
              <a:t>oko 9 stabala koji ljudima život znače,</a:t>
            </a:r>
            <a:endParaRPr lang="hr-HR" sz="2800" b="1" i="0" u="none" strike="noStrike" kern="1200" cap="none" spc="0" baseline="0">
              <a:solidFill>
                <a:srgbClr val="FF0000"/>
              </a:solidFill>
              <a:uFillTx/>
              <a:latin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utrošeno je 2 048 kWh struje što stoji  oko 1 434 kuna te  oko 105 000 litara vode što stoji 2 100 kune. </a:t>
            </a:r>
            <a:endParaRPr lang="hr-HR" sz="2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893" y="622413"/>
            <a:ext cx="3519580" cy="28527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0" descr="Tex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893" y="3531303"/>
            <a:ext cx="3519580" cy="272836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6277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4294967295"/>
          </p:nvPr>
        </p:nvSpPr>
        <p:spPr>
          <a:xfrm>
            <a:off x="550651" y="761704"/>
            <a:ext cx="6116128" cy="5257114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/>
              <a:t>    </a:t>
            </a:r>
            <a:endParaRPr lang="en-US">
              <a:cs typeface="Calibri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54967" y="483077"/>
            <a:ext cx="10967048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pic>
        <p:nvPicPr>
          <p:cNvPr id="4" name="Picture 3" descr="A picture containing chart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813" y="3220525"/>
            <a:ext cx="3533954" cy="29473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 descr="A picture containing char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680" y="616314"/>
            <a:ext cx="3620219" cy="25342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57532" y="813761"/>
            <a:ext cx="5733690" cy="45243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Za proizvodnju svih materijala potrebnih za učenike tijekom školske godine tako je </a:t>
            </a:r>
            <a:r>
              <a:rPr lang="hr-HR" sz="32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Segoe UI"/>
              </a:rPr>
              <a:t> </a:t>
            </a:r>
            <a:endParaRPr lang="hr-HR" sz="1800" b="0" i="0" u="none" strike="noStrike" kern="1200" cap="none" spc="0" baseline="0" dirty="0">
              <a:solidFill>
                <a:srgbClr val="FF0000"/>
              </a:solidFill>
              <a:uFillTx/>
              <a:latin typeface="Arial"/>
              <a:cs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3200" b="1" i="0" u="none" strike="noStrike" kern="1200" cap="none" spc="0" baseline="0" dirty="0">
              <a:solidFill>
                <a:srgbClr val="FF0000"/>
              </a:solidFill>
              <a:uFillTx/>
              <a:latin typeface="Arial"/>
              <a:cs typeface="Segoe U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1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cs typeface="Segoe UI"/>
              </a:rPr>
              <a:t>izgubljeno</a:t>
            </a:r>
            <a:endParaRPr lang="hr-HR" sz="1800" b="0" i="0" u="none" strike="noStrike" kern="1200" cap="none" spc="0" baseline="0" dirty="0">
              <a:solidFill>
                <a:srgbClr val="FF0000"/>
              </a:solidFill>
              <a:uFillTx/>
              <a:latin typeface="Arial"/>
              <a:cs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1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cs typeface="Segoe UI"/>
              </a:rPr>
              <a:t>​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1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cs typeface="Segoe UI"/>
              </a:rPr>
              <a:t>oko 20 kg kisika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1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cs typeface="Segoe UI"/>
              </a:rPr>
              <a:t>koji ljudima život </a:t>
            </a:r>
            <a:r>
              <a:rPr lang="hr-HR" sz="32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Arial"/>
                <a:cs typeface="Segoe UI"/>
              </a:rPr>
              <a:t>znače.​</a:t>
            </a:r>
            <a:endParaRPr lang="hr-HR" sz="3200" b="1" i="0" u="none" strike="noStrike" kern="1200" cap="none" spc="0" baseline="0" dirty="0">
              <a:solidFill>
                <a:srgbClr val="FF0000"/>
              </a:solidFill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489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4294967295"/>
          </p:nvPr>
        </p:nvSpPr>
        <p:spPr>
          <a:xfrm>
            <a:off x="550651" y="761704"/>
            <a:ext cx="6116128" cy="5257114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/>
              <a:t>    </a:t>
            </a:r>
            <a:endParaRPr lang="en-US">
              <a:cs typeface="Calibri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39306" y="339306"/>
            <a:ext cx="11369613" cy="64325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0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     </a:t>
            </a:r>
            <a:r>
              <a:rPr lang="hr-HR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Ako bi se i sljedećih četiri godine svake godine štampali novi udžbenici</a:t>
            </a:r>
            <a:r>
              <a:rPr lang="hr-HR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, </a:t>
            </a:r>
            <a:endParaRPr lang="hr-HR" sz="2400" dirty="0" smtClean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dirty="0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lang="hr-HR" sz="2400" b="0" i="0" u="none" strike="noStrike" kern="1200" cap="none" spc="0" dirty="0" smtClean="0">
                <a:solidFill>
                  <a:srgbClr val="000000"/>
                </a:solidFill>
                <a:uFillTx/>
                <a:latin typeface="Arial"/>
              </a:rPr>
              <a:t>              </a:t>
            </a:r>
            <a:r>
              <a:rPr lang="hr-HR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/>
              </a:rPr>
              <a:t>za </a:t>
            </a:r>
            <a:r>
              <a:rPr lang="hr-HR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tu proizvodnju  potrebno bi bilo 864 kilograma papira.</a:t>
            </a:r>
            <a:endParaRPr lang="hr-HR" sz="2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3200" b="0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1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</a:rPr>
              <a:t>Za taj  bi papir  bilo posječeno 20 stabala koji čovjeku život znače, </a:t>
            </a:r>
            <a:endParaRPr lang="hr-HR" sz="3200" b="1" i="0" u="none" strike="noStrike" kern="1200" cap="none" spc="0" baseline="0" dirty="0">
              <a:solidFill>
                <a:srgbClr val="FF0000"/>
              </a:solidFill>
              <a:uFillTx/>
              <a:latin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3200" b="0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     u</a:t>
            </a:r>
            <a:r>
              <a:rPr lang="hr-HR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trošeno  bi bilo  4 060  kWh struje što bi stajalo 2 840 kuna te bi se  potrošilo</a:t>
            </a:r>
            <a:endParaRPr lang="hr-HR" sz="2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3200" b="0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1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</a:rPr>
              <a:t>207 264  litara  vode koja čovjeku znači život</a:t>
            </a:r>
            <a:endParaRPr lang="hr-HR" sz="3200" b="1" i="0" u="none" strike="noStrike" kern="1200" cap="none" spc="0" baseline="0" dirty="0">
              <a:solidFill>
                <a:srgbClr val="FF0000"/>
              </a:solidFill>
              <a:uFillTx/>
              <a:latin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3200" b="0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                                     što bi stajalo oko 4 145 kuna.</a:t>
            </a:r>
            <a:endParaRPr lang="hr-HR" sz="2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3200" b="0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.</a:t>
            </a:r>
            <a:endParaRPr lang="en-US" sz="32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368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4294967295"/>
          </p:nvPr>
        </p:nvSpPr>
        <p:spPr>
          <a:xfrm>
            <a:off x="550651" y="761704"/>
            <a:ext cx="6116128" cy="5257114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/>
              <a:t>    </a:t>
            </a:r>
            <a:endParaRPr lang="en-US">
              <a:cs typeface="Calibri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54967" y="483077"/>
            <a:ext cx="10967048" cy="55091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cs typeface="Arial"/>
              </a:rPr>
              <a:t>Budući se isti udžbenici koriste kroz četiri godine</a:t>
            </a:r>
            <a:endParaRPr lang="en-US" sz="3200" b="1" i="0" u="none" strike="noStrike" kern="1200" cap="none" spc="0" baseline="0">
              <a:solidFill>
                <a:srgbClr val="000000"/>
              </a:solidFill>
              <a:uFillTx/>
              <a:latin typeface="Arial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cs typeface="Arial"/>
              </a:rPr>
              <a:t> </a:t>
            </a:r>
            <a:r>
              <a:rPr lang="hr-HR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uštedit će se </a:t>
            </a:r>
            <a:r>
              <a:rPr lang="hr-HR" sz="3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 648 kilograma papira.</a:t>
            </a:r>
            <a:endParaRPr lang="en-US" sz="3200" b="1" i="0" u="none" strike="noStrike" kern="1200" cap="none" spc="0" baseline="0">
              <a:solidFill>
                <a:srgbClr val="000000"/>
              </a:solidFill>
              <a:uFillTx/>
              <a:latin typeface="Arial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36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 </a:t>
            </a:r>
            <a:r>
              <a:rPr lang="hr-HR" sz="3600" b="0" i="0" u="none" strike="noStrike" kern="1200" cap="none" spc="0" baseline="0">
                <a:solidFill>
                  <a:srgbClr val="FF0000"/>
                </a:solidFill>
                <a:uFillTx/>
                <a:latin typeface="Arial"/>
                <a:cs typeface="Arial"/>
              </a:rPr>
              <a:t>Tako će se za </a:t>
            </a:r>
            <a:r>
              <a:rPr lang="hr-HR" sz="36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cs typeface="Arial"/>
              </a:rPr>
              <a:t>čovjekov život </a:t>
            </a:r>
            <a:endParaRPr lang="en-US" sz="1800" b="1" i="0" u="none" strike="noStrike" kern="1200" cap="none" spc="0" baseline="0">
              <a:solidFill>
                <a:srgbClr val="FF0000"/>
              </a:solidFill>
              <a:uFillTx/>
              <a:latin typeface="Arial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3600" b="1" i="0" u="none" strike="noStrike" kern="1200" cap="none" spc="0" baseline="0">
              <a:solidFill>
                <a:srgbClr val="FF0000"/>
              </a:solidFill>
              <a:uFillTx/>
              <a:latin typeface="Arial"/>
              <a:cs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6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cs typeface="Arial"/>
              </a:rPr>
              <a:t>spasiti 15 stabala,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36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uštedjeti  će se 3 045  kWh struje odnosno  2 132 kuna te 155 448  litara  odnosno  oko 3 110 kuna</a:t>
            </a: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833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4294967295"/>
          </p:nvPr>
        </p:nvSpPr>
        <p:spPr>
          <a:xfrm>
            <a:off x="550651" y="761704"/>
            <a:ext cx="6116128" cy="5257114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/>
              <a:t>    </a:t>
            </a:r>
            <a:endParaRPr lang="en-US">
              <a:cs typeface="Calibri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54967" y="713113"/>
            <a:ext cx="10967048" cy="49552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600" b="1" i="0" u="sng" strike="noStrike" kern="1200" cap="none" spc="0" baseline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Zaključak:</a:t>
            </a:r>
            <a:r>
              <a:rPr lang="hr-HR" sz="3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 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3600" b="1" i="0" u="none" strike="noStrike" kern="1200" cap="none" spc="0" baseline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Korištenjem </a:t>
            </a:r>
            <a:r>
              <a:rPr lang="hr-HR" sz="3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istih  udžbenika u razdoblju od četiri godine</a:t>
            </a:r>
            <a:r>
              <a:rPr lang="hr-HR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 ostat će nam </a:t>
            </a: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6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Garamond"/>
                <a:cs typeface="Garamond"/>
              </a:rPr>
              <a:t>24 kg kisika  više u zraku,</a:t>
            </a:r>
            <a:endParaRPr lang="en-US" sz="1800" b="0" i="0" u="none" strike="noStrike" kern="1200" cap="none" spc="0" baseline="0">
              <a:solidFill>
                <a:srgbClr val="FF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6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Garamond"/>
                <a:cs typeface="Garamond"/>
              </a:rPr>
              <a:t> kisik za jedan dan života  dobit će 12 – tero  ljudi</a:t>
            </a:r>
            <a:r>
              <a:rPr lang="hr-HR" sz="36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,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Garamond"/>
              <a:cs typeface="Garamond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6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Garamond"/>
                <a:cs typeface="Garamond"/>
              </a:rPr>
              <a:t>a od uništenja ćemo spasiti oko 5 stabala, </a:t>
            </a:r>
            <a:r>
              <a:rPr lang="hr-HR" sz="3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Garamond"/>
                <a:cs typeface="Garamond"/>
              </a:rPr>
              <a:t>odnosno </a:t>
            </a:r>
            <a:r>
              <a:rPr lang="hr-HR" sz="36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Garamond"/>
                <a:cs typeface="Garamond"/>
              </a:rPr>
              <a:t>5 m2 šume,  </a:t>
            </a:r>
            <a:endParaRPr lang="hr-HR" sz="3600" b="1" i="0" u="none" strike="noStrike" kern="1200" cap="none" spc="0" baseline="0">
              <a:solidFill>
                <a:srgbClr val="FF0000"/>
              </a:solidFill>
              <a:uFillTx/>
              <a:latin typeface="Arial"/>
              <a:ea typeface="Garamond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6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Garamond"/>
                <a:cs typeface="Garamond"/>
              </a:rPr>
              <a:t>šume koja diše s nama, za nas i za naš život.</a:t>
            </a:r>
            <a:endParaRPr lang="hr-HR" sz="3600" b="1" i="0" u="none" strike="noStrike" kern="1200" cap="none" spc="0" baseline="0">
              <a:solidFill>
                <a:srgbClr val="FF0000"/>
              </a:solidFill>
              <a:uFillTx/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985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E77D5960-B3B3-4AE1-8BBD-3C55D906A6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CB45896-DF82-4158-8135-BB4EF22198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0A29CAD9-00D9-4D79-B982-85CD7FBD3A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3F01E04B-E3A4-4B2D-92DF-752C4E7EF9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zervirano mjesto sadržaja 6" descr="Slika na kojoj se prikazuje satelit&#10;&#10;Opis je automatski generiran">
            <a:extLst>
              <a:ext uri="{FF2B5EF4-FFF2-40B4-BE49-F238E27FC236}">
                <a16:creationId xmlns="" xmlns:a16="http://schemas.microsoft.com/office/drawing/2014/main" id="{1DCB81DC-701F-40A9-80F8-3BD184F2BDE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435504" y="957486"/>
            <a:ext cx="5051664" cy="494039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Naslov 3">
            <a:extLst>
              <a:ext uri="{FF2B5EF4-FFF2-40B4-BE49-F238E27FC236}">
                <a16:creationId xmlns="" xmlns:a16="http://schemas.microsoft.com/office/drawing/2014/main" id="{466F0837-F859-4E8F-85A3-27AEA5C50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85164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="" xmlns:a16="http://schemas.microsoft.com/office/drawing/2014/main" id="{8C3542F7-31BA-4A64-BDB7-29A68F4A3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582" y="609600"/>
            <a:ext cx="8963890" cy="1163782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Molekula vode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Rezervirano mjesto sadržaja 20">
            <a:extLst>
              <a:ext uri="{FF2B5EF4-FFF2-40B4-BE49-F238E27FC236}">
                <a16:creationId xmlns="" xmlns:a16="http://schemas.microsoft.com/office/drawing/2014/main" id="{DB9D762B-E170-4CF6-99A3-527A73794E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152865" y="2022764"/>
            <a:ext cx="4083171" cy="3048001"/>
          </a:xfrm>
        </p:spPr>
      </p:pic>
      <p:sp>
        <p:nvSpPr>
          <p:cNvPr id="9" name="Rezervirano mjesto teksta 8">
            <a:extLst>
              <a:ext uri="{FF2B5EF4-FFF2-40B4-BE49-F238E27FC236}">
                <a16:creationId xmlns="" xmlns:a16="http://schemas.microsoft.com/office/drawing/2014/main" id="{7705BD0D-5971-4FC6-83D2-5FBD7CA08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5964" y="2022764"/>
            <a:ext cx="5999018" cy="3962399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Mala,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Troatomna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molekula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Ima 2 atoma vodika i 1 atom kisika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 prostoru ima oblik slova V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Kemijski spoj vodika i kisika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4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0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1B03A2F-720C-4E32-B0DE-DC299A17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156" y="834290"/>
            <a:ext cx="3935688" cy="776796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447D8157-05AC-4848-9872-5D07AC987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6318" y="2147455"/>
            <a:ext cx="4765963" cy="2784764"/>
          </a:xfrm>
        </p:spPr>
        <p:txBody>
          <a:bodyPr>
            <a:normAutofit fontScale="77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3900" dirty="0">
                <a:latin typeface="Arial" panose="020B0604020202020204" pitchFamily="34" charset="0"/>
                <a:cs typeface="Arial" panose="020B0604020202020204" pitchFamily="34" charset="0"/>
              </a:rPr>
              <a:t>Čuvarica života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3900" dirty="0">
                <a:latin typeface="Arial" panose="020B0604020202020204" pitchFamily="34" charset="0"/>
                <a:cs typeface="Arial" panose="020B0604020202020204" pitchFamily="34" charset="0"/>
              </a:rPr>
              <a:t>Eliksir zdravlja i ljepote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3900" dirty="0">
                <a:latin typeface="Arial" panose="020B0604020202020204" pitchFamily="34" charset="0"/>
                <a:cs typeface="Arial" panose="020B0604020202020204" pitchFamily="34" charset="0"/>
              </a:rPr>
              <a:t>Prirodno piće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3900" dirty="0">
                <a:latin typeface="Arial" panose="020B0604020202020204" pitchFamily="34" charset="0"/>
                <a:cs typeface="Arial" panose="020B0604020202020204" pitchFamily="34" charset="0"/>
              </a:rPr>
              <a:t>Tekuće zlato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9" name="Rezervirano mjesto sadržaja 8" descr="Slika na kojoj se prikazuje spremnik, staklo, mjerač&#10;&#10;Opis je automatski generiran">
            <a:extLst>
              <a:ext uri="{FF2B5EF4-FFF2-40B4-BE49-F238E27FC236}">
                <a16:creationId xmlns="" xmlns:a16="http://schemas.microsoft.com/office/drawing/2014/main" id="{7A263A52-0AF0-4C53-97AC-8924F6F5F38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663531" y="1939636"/>
            <a:ext cx="3824360" cy="3560619"/>
          </a:xfrm>
        </p:spPr>
      </p:pic>
    </p:spTree>
    <p:extLst>
      <p:ext uri="{BB962C8B-B14F-4D97-AF65-F5344CB8AC3E}">
        <p14:creationId xmlns:p14="http://schemas.microsoft.com/office/powerpoint/2010/main" val="135020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A5D5D87-5239-42D9-AE0E-3E3BFEA1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10377681" cy="1330036"/>
          </a:xfrm>
        </p:spPr>
        <p:txBody>
          <a:bodyPr>
            <a:noAutofit/>
          </a:bodyPr>
          <a:lstStyle/>
          <a:p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Zašto je važno piti dovoljnu količinu vode?</a:t>
            </a:r>
          </a:p>
        </p:txBody>
      </p:sp>
      <p:pic>
        <p:nvPicPr>
          <p:cNvPr id="6" name="Rezervirano mjesto sadržaja 5" descr="Slika na kojoj se prikazuje staklo, spremnik&#10;&#10;Opis je automatski generiran">
            <a:extLst>
              <a:ext uri="{FF2B5EF4-FFF2-40B4-BE49-F238E27FC236}">
                <a16:creationId xmlns="" xmlns:a16="http://schemas.microsoft.com/office/drawing/2014/main" id="{DE8517BB-3C8B-466B-BCC1-2212933BCF9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510009" y="2355273"/>
            <a:ext cx="2576154" cy="3302577"/>
          </a:xfrm>
        </p:spPr>
      </p:pic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2EB252D-043D-405A-AE48-A305882EC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3" y="2632851"/>
            <a:ext cx="7897717" cy="3754093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Sadrži i prenosi važne minerale i elektrolite u organizmu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Održava kožu zdravom i lijepom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regulira tjelesnu temperaturu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Sudjeluje u metaboličkim procesima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Oslobađa organizam od štetnih tvari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137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A5D5D87-5239-42D9-AE0E-3E3BFEA1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1" cy="1330036"/>
          </a:xfrm>
        </p:spPr>
        <p:txBody>
          <a:bodyPr>
            <a:noAutofit/>
          </a:bodyPr>
          <a:lstStyle/>
          <a:p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Zašto je važno piti dovoljnu količinu vode?</a:t>
            </a:r>
          </a:p>
        </p:txBody>
      </p:sp>
      <p:pic>
        <p:nvPicPr>
          <p:cNvPr id="6" name="Rezervirano mjesto sadržaja 5" descr="Slika na kojoj se prikazuje staklo, spremnik&#10;&#10;Opis je automatski generiran">
            <a:extLst>
              <a:ext uri="{FF2B5EF4-FFF2-40B4-BE49-F238E27FC236}">
                <a16:creationId xmlns="" xmlns:a16="http://schemas.microsoft.com/office/drawing/2014/main" id="{DE8517BB-3C8B-466B-BCC1-2212933BCF9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837324" y="2710295"/>
            <a:ext cx="2440901" cy="3183080"/>
          </a:xfrm>
        </p:spPr>
      </p:pic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2EB252D-043D-405A-AE48-A305882EC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133599"/>
            <a:ext cx="7883862" cy="4336473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Odrasli ljudi sadrže između 65%- 70% vode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Voda je sastavni dio svih stanica, organa i tkiva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Krv sadrži oko 90%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Mozak oko 80%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Mišići oko 75%</a:t>
            </a:r>
          </a:p>
        </p:txBody>
      </p:sp>
    </p:spTree>
    <p:extLst>
      <p:ext uri="{BB962C8B-B14F-4D97-AF65-F5344CB8AC3E}">
        <p14:creationId xmlns:p14="http://schemas.microsoft.com/office/powerpoint/2010/main" val="326590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A5D5D87-5239-42D9-AE0E-3E3BFEA1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10003607" cy="1330036"/>
          </a:xfrm>
        </p:spPr>
        <p:txBody>
          <a:bodyPr>
            <a:noAutofit/>
          </a:bodyPr>
          <a:lstStyle/>
          <a:p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količina vode koju treba unijeti svaki dan ovisi o: </a:t>
            </a:r>
          </a:p>
        </p:txBody>
      </p:sp>
      <p:pic>
        <p:nvPicPr>
          <p:cNvPr id="6" name="Rezervirano mjesto sadržaja 5" descr="Slika na kojoj se prikazuje staklo, spremnik&#10;&#10;Opis je automatski generiran">
            <a:extLst>
              <a:ext uri="{FF2B5EF4-FFF2-40B4-BE49-F238E27FC236}">
                <a16:creationId xmlns="" xmlns:a16="http://schemas.microsoft.com/office/drawing/2014/main" id="{DE8517BB-3C8B-466B-BCC1-2212933BCF9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347593" y="2189017"/>
            <a:ext cx="2569788" cy="3628159"/>
          </a:xfrm>
        </p:spPr>
      </p:pic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2EB252D-043D-405A-AE48-A305882EC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50473" y="2189017"/>
            <a:ext cx="5957454" cy="4059383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Tjelesnoj masi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Godinama života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Godišnjem dobu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Klimatskim uvjetima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Zdravstvenom stanju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Fizičkoj aktivnosti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674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1B03A2F-720C-4E32-B0DE-DC299A17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156" y="834290"/>
            <a:ext cx="3935688" cy="776796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hr-HR" sz="4000" dirty="0" err="1">
                <a:latin typeface="Arial" panose="020B0604020202020204" pitchFamily="34" charset="0"/>
                <a:cs typeface="Arial" panose="020B0604020202020204" pitchFamily="34" charset="0"/>
              </a:rPr>
              <a:t>VODi</a:t>
            </a: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447D8157-05AC-4848-9872-5D07AC987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7917" y="1925782"/>
            <a:ext cx="9115791" cy="409792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22.03. svjetski dan Voda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Voda je bogatstvo i resurs o kojem svi trebamo brinuti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Svaka snježna pahulja je jedinstvena kao i svako ljudsko biće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Mnoge poslovice govore o važnosti vode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800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F2ED64A5-6BCD-4140-B9A3-0E751E09512D}"/>
              </a:ext>
            </a:extLst>
          </p:cNvPr>
          <p:cNvSpPr txBox="1"/>
          <p:nvPr/>
        </p:nvSpPr>
        <p:spPr>
          <a:xfrm>
            <a:off x="623455" y="831272"/>
            <a:ext cx="10183090" cy="5641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„Nemaš ni okusa, ni boje, ni mirisa!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Nemoguće te je opisati, u tebi se može uživati,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 shvaćajući što si zapravo ti.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 nisi samo potreba životu,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 si život”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r-H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r-HR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Antoine de Saint-</a:t>
            </a:r>
            <a:r>
              <a:rPr lang="hr-HR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Exupéry</a:t>
            </a:r>
            <a:r>
              <a:rPr lang="hr-H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pisac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2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253</TotalTime>
  <Words>380</Words>
  <Application>Microsoft Office PowerPoint</Application>
  <PresentationFormat>Widescreen</PresentationFormat>
  <Paragraphs>204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MS PGothic</vt:lpstr>
      <vt:lpstr>Arial</vt:lpstr>
      <vt:lpstr>Calibri</vt:lpstr>
      <vt:lpstr>Calibri Light</vt:lpstr>
      <vt:lpstr>Cambria</vt:lpstr>
      <vt:lpstr>Garamond</vt:lpstr>
      <vt:lpstr>Segoe UI</vt:lpstr>
      <vt:lpstr>Times New Roman</vt:lpstr>
      <vt:lpstr>Tw Cen MT</vt:lpstr>
      <vt:lpstr>Kapljica</vt:lpstr>
      <vt:lpstr>Čovjek živi  sa šumom i vodom</vt:lpstr>
      <vt:lpstr> VODA -  TEMELJ  ŽIVOT  </vt:lpstr>
      <vt:lpstr>Molekula vode </vt:lpstr>
      <vt:lpstr>VODA</vt:lpstr>
      <vt:lpstr>Zašto je važno piti dovoljnu količinu vode?</vt:lpstr>
      <vt:lpstr>Zašto je važno piti dovoljnu količinu vode?</vt:lpstr>
      <vt:lpstr>količina vode koju treba unijeti svaki dan ovisi o: </vt:lpstr>
      <vt:lpstr>O VODi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Nekoliko podataka o  molekuli važnoj za Život</dc:title>
  <dc:creator>Bojana Kovačević</dc:creator>
  <cp:lastModifiedBy>korisnik</cp:lastModifiedBy>
  <cp:revision>13</cp:revision>
  <dcterms:created xsi:type="dcterms:W3CDTF">2022-04-27T19:28:28Z</dcterms:created>
  <dcterms:modified xsi:type="dcterms:W3CDTF">2022-05-03T18:18:42Z</dcterms:modified>
</cp:coreProperties>
</file>