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7.6.2019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hr-HR" sz="4000" u="sng" dirty="0"/>
              <a:t>PARTICIPACIJA DJECE U SUSTAVU ODGOJA I OBRAZOVANJA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7002016" cy="893440"/>
          </a:xfrm>
        </p:spPr>
        <p:txBody>
          <a:bodyPr>
            <a:normAutofit fontScale="62500" lnSpcReduction="20000"/>
          </a:bodyPr>
          <a:lstStyle/>
          <a:p>
            <a:r>
              <a:rPr lang="hr-HR" sz="2900" dirty="0" smtClean="0"/>
              <a:t>Prezentaciju pripremila : Ingrid </a:t>
            </a:r>
            <a:r>
              <a:rPr lang="hr-HR" sz="2900" dirty="0" err="1" smtClean="0"/>
              <a:t>Šimičić</a:t>
            </a:r>
            <a:r>
              <a:rPr lang="hr-HR" sz="2900" dirty="0" smtClean="0"/>
              <a:t>, pedagoginja škole</a:t>
            </a:r>
          </a:p>
          <a:p>
            <a:r>
              <a:rPr lang="hr-HR" sz="2900" dirty="0" smtClean="0"/>
              <a:t>Skrad, 7. lipnja 2019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3435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PRAVILA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učenike </a:t>
            </a:r>
            <a:r>
              <a:rPr lang="hr-HR" dirty="0"/>
              <a:t>nitko ne pita za njihovo mišljenje kada se donose neka pravila, jedino u donošenju razrednih pravila</a:t>
            </a:r>
          </a:p>
          <a:p>
            <a:pPr lvl="0"/>
            <a:r>
              <a:rPr lang="hr-HR" dirty="0"/>
              <a:t>pravila bi trebala vrijediti za </a:t>
            </a:r>
            <a:r>
              <a:rPr lang="hr-HR" dirty="0" smtClean="0"/>
              <a:t>učenike,a </a:t>
            </a:r>
            <a:r>
              <a:rPr lang="hr-HR" dirty="0"/>
              <a:t>li i za učitelje</a:t>
            </a:r>
          </a:p>
          <a:p>
            <a:pPr lvl="0"/>
            <a:r>
              <a:rPr lang="hr-HR" dirty="0"/>
              <a:t>primjerice- učenik je prozvan ako žvače žvakaču, a učitelj nije; učeniku se oduzme mobitel kada ga koristi na satu, a učitelju ne, učenik ne smije kasniti na nastavu, a učitelj smije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86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ODNOSI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učenici </a:t>
            </a:r>
            <a:r>
              <a:rPr lang="hr-HR" dirty="0"/>
              <a:t>od </a:t>
            </a:r>
            <a:r>
              <a:rPr lang="hr-HR" dirty="0" smtClean="0"/>
              <a:t>1. </a:t>
            </a:r>
            <a:r>
              <a:rPr lang="hr-HR" dirty="0"/>
              <a:t>do 4. </a:t>
            </a:r>
            <a:r>
              <a:rPr lang="hr-HR" dirty="0" smtClean="0"/>
              <a:t>razreda smatraju </a:t>
            </a:r>
            <a:r>
              <a:rPr lang="hr-HR" dirty="0"/>
              <a:t>da imaju dobre odnose sa svojim učiteljicama</a:t>
            </a:r>
          </a:p>
          <a:p>
            <a:pPr lvl="0"/>
            <a:r>
              <a:rPr lang="hr-HR" dirty="0"/>
              <a:t>učenici od 5. do 8. smatraju da imaju lošije odnose sa učiteljima</a:t>
            </a:r>
          </a:p>
          <a:p>
            <a:pPr lvl="0"/>
            <a:r>
              <a:rPr lang="hr-HR" dirty="0"/>
              <a:t>neki učitelji imaju svoje simpatije ili „miljenike“, što nije pravedno. I sami ti učenici koji su učiteljima simpatije nisu zadovoljni s tom ulogom, jer ih onda ostali učenici zbog toga ne vole.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006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KAKVOG UČITELJA UČENICI HOĆE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937760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i="1" dirty="0" smtClean="0">
                <a:solidFill>
                  <a:srgbClr val="C00000"/>
                </a:solidFill>
              </a:rPr>
              <a:t>pozitivan </a:t>
            </a:r>
            <a:r>
              <a:rPr lang="hr-HR" i="1" dirty="0">
                <a:solidFill>
                  <a:srgbClr val="C00000"/>
                </a:solidFill>
              </a:rPr>
              <a:t>autoritet , „autoritet u srcu“, </a:t>
            </a:r>
            <a:endParaRPr lang="hr-HR" i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hr-HR" i="1" dirty="0" smtClean="0">
                <a:solidFill>
                  <a:srgbClr val="C00000"/>
                </a:solidFill>
              </a:rPr>
              <a:t>dakle</a:t>
            </a:r>
            <a:r>
              <a:rPr lang="hr-HR" i="1" dirty="0">
                <a:solidFill>
                  <a:srgbClr val="C00000"/>
                </a:solidFill>
              </a:rPr>
              <a:t>, da učitelj uvažava učenike, da ih sluša, </a:t>
            </a:r>
            <a:endParaRPr lang="hr-HR" i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hr-HR" i="1" dirty="0" smtClean="0">
                <a:solidFill>
                  <a:srgbClr val="C00000"/>
                </a:solidFill>
              </a:rPr>
              <a:t>ali </a:t>
            </a:r>
            <a:r>
              <a:rPr lang="hr-HR" i="1" dirty="0">
                <a:solidFill>
                  <a:srgbClr val="C00000"/>
                </a:solidFill>
              </a:rPr>
              <a:t>i da zna voditi red u razredu, </a:t>
            </a:r>
            <a:endParaRPr lang="hr-HR" i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hr-HR" i="1" dirty="0" smtClean="0">
                <a:solidFill>
                  <a:srgbClr val="C00000"/>
                </a:solidFill>
              </a:rPr>
              <a:t>voditi </a:t>
            </a:r>
            <a:r>
              <a:rPr lang="hr-HR" i="1" dirty="0">
                <a:solidFill>
                  <a:srgbClr val="C00000"/>
                </a:solidFill>
              </a:rPr>
              <a:t>dobru nastavu i naljutiti se kad treba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224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istraživanju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Naša škola sudjelovala je u istraživanju pod nazivom „Participacija djece u sustavu odgoja i obrazovanja“.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Dvogodišnje </a:t>
            </a:r>
            <a:r>
              <a:rPr lang="hr-HR" dirty="0"/>
              <a:t>istraživanje o participacije djece u životu i radu škole vodila je izv.prof.dr.sc. Ivana </a:t>
            </a:r>
            <a:r>
              <a:rPr lang="hr-HR" dirty="0" err="1"/>
              <a:t>Jeđud</a:t>
            </a:r>
            <a:r>
              <a:rPr lang="hr-HR" dirty="0"/>
              <a:t> Borić, uz sudjelovanje stručnjaka sa Edukacijsko rehabilitacijskog fakulteta i Filozofskog fakulteta Sveučilišta u Zagrebu.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Istraživanje </a:t>
            </a:r>
            <a:r>
              <a:rPr lang="hr-HR" dirty="0"/>
              <a:t>je obuhvaćalo 65 osnovnih i srednjih škola u Hrvatskoj. Među tim školama bila je i naša škola Skrad.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307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PREDSTAVLJANJE REZULTATA ISTRAŽIVANJA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 utorak 4. lipnja pedagoginja je sa učenicom 6. razreda Petrom Pleše i učenikom 7. razreda Lukom </a:t>
            </a:r>
            <a:r>
              <a:rPr lang="hr-HR" dirty="0" err="1"/>
              <a:t>Šnepergerom</a:t>
            </a:r>
            <a:r>
              <a:rPr lang="hr-HR" dirty="0"/>
              <a:t> bila na predstavljanju rezultata ovog istraživanja.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Interpretacija rezultata prikazujemo na stranicama ove prezentacije.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154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ZADOVOLJSTVO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i </a:t>
            </a:r>
            <a:r>
              <a:rPr lang="hr-HR" dirty="0"/>
              <a:t>učitelji i učenici iskazali su općenito zadovoljstvo životom u školi (učitelji malo više od učenika)</a:t>
            </a:r>
          </a:p>
          <a:p>
            <a:pPr lvl="0"/>
            <a:r>
              <a:rPr lang="hr-HR" dirty="0"/>
              <a:t>učenicima je važan odnos s učiteljima</a:t>
            </a:r>
          </a:p>
          <a:p>
            <a:pPr lvl="0"/>
            <a:r>
              <a:rPr lang="hr-HR" dirty="0"/>
              <a:t>svima je važna uređenost škole </a:t>
            </a:r>
            <a:endParaRPr lang="hr-HR" dirty="0"/>
          </a:p>
          <a:p>
            <a:pPr lvl="0"/>
            <a:r>
              <a:rPr lang="hr-HR" dirty="0" smtClean="0"/>
              <a:t>i </a:t>
            </a:r>
            <a:r>
              <a:rPr lang="hr-HR" dirty="0"/>
              <a:t>jedni i drugi smatraju da je potrebno poboljšanje života u školi po pitanju odnosa ali i uređenosti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309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ZASIĆENOST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i </a:t>
            </a:r>
            <a:r>
              <a:rPr lang="hr-HR" dirty="0"/>
              <a:t>učitelji i učenici su preopterećeni nastavom, stoga nisu opušteni </a:t>
            </a:r>
          </a:p>
          <a:p>
            <a:pPr lvl="0"/>
            <a:r>
              <a:rPr lang="hr-HR" dirty="0"/>
              <a:t>učitelji su zasićeni administrativnim poslovima</a:t>
            </a:r>
          </a:p>
          <a:p>
            <a:pPr lvl="0"/>
            <a:r>
              <a:rPr lang="hr-HR" dirty="0"/>
              <a:t>četvrtina učitelja ne osjećaju povezanost sa školom</a:t>
            </a:r>
          </a:p>
          <a:p>
            <a:pPr lvl="0"/>
            <a:r>
              <a:rPr lang="hr-HR" dirty="0"/>
              <a:t>učenici kažu da još uvijek ima učitelja koji su grubi u ophođenju sa učenicima, koji ih uvrijede ili nepravedno ocjenjuju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189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DAVANJE SVOG MIŠLJENJA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Jako </a:t>
            </a:r>
            <a:r>
              <a:rPr lang="hr-HR" dirty="0"/>
              <a:t>je važno da učenici daju svoje mišljenje o određenim područjima života u školi. Ali djeca nemaju povjerenje da će se njihova mišljenja uvažiti i nešto promijeniti. </a:t>
            </a:r>
          </a:p>
          <a:p>
            <a:pPr lvl="0"/>
            <a:r>
              <a:rPr lang="hr-HR" dirty="0"/>
              <a:t>Učitelji smatraju da su mnoga djeca nesigurna u sebe, zatvorena i boje se izreći svoje mišljenje ili </a:t>
            </a:r>
            <a:r>
              <a:rPr lang="hr-HR" dirty="0" smtClean="0"/>
              <a:t>dati neki </a:t>
            </a:r>
            <a:r>
              <a:rPr lang="hr-HR" dirty="0"/>
              <a:t>prijedlog</a:t>
            </a:r>
          </a:p>
          <a:p>
            <a:pPr lvl="0"/>
            <a:r>
              <a:rPr lang="hr-HR" dirty="0"/>
              <a:t>Mišljenja daju samo pojedinci</a:t>
            </a:r>
          </a:p>
          <a:p>
            <a:pPr lvl="0"/>
            <a:r>
              <a:rPr lang="hr-HR" dirty="0"/>
              <a:t>Važno je napomenuti da je velika razlika između davanja mišljenja i donošenja odluke. Učenici trebaju to znati, razumjeti i bez obzira na to naučiti da iskažu ono što misle, ali s argumentima</a:t>
            </a:r>
          </a:p>
          <a:p>
            <a:pPr lvl="0"/>
            <a:r>
              <a:rPr lang="hr-HR" dirty="0"/>
              <a:t>Učenici smatraju da se njihovo mišljenje ne vrednuje jednako kao mišljenje odraslih</a:t>
            </a:r>
          </a:p>
          <a:p>
            <a:pPr lvl="0"/>
            <a:r>
              <a:rPr lang="hr-HR" dirty="0"/>
              <a:t>Voljeli bi dati svoje mišljenje, ali bez osude i kritike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652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VIJEĆE UČENIKA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891307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Uglavnom </a:t>
            </a:r>
            <a:r>
              <a:rPr lang="hr-HR" dirty="0"/>
              <a:t>ga čine odlični </a:t>
            </a:r>
            <a:r>
              <a:rPr lang="hr-HR" dirty="0" smtClean="0"/>
              <a:t>učenici</a:t>
            </a:r>
          </a:p>
          <a:p>
            <a:pPr lvl="0"/>
            <a:r>
              <a:rPr lang="hr-HR" dirty="0" smtClean="0"/>
              <a:t> </a:t>
            </a:r>
            <a:r>
              <a:rPr lang="hr-HR" dirty="0"/>
              <a:t>Vijeće je najčešće formalna stvar, sastanci su 2 puta godišnje. Učenici su pasivni. Treba ih potaći i motivirati.</a:t>
            </a:r>
          </a:p>
          <a:p>
            <a:pPr lvl="0"/>
            <a:r>
              <a:rPr lang="hr-HR" dirty="0"/>
              <a:t>Ne funkcionira kao tijelo, već unutar njega ističu se samo pojedinci</a:t>
            </a:r>
          </a:p>
          <a:p>
            <a:pPr lvl="0"/>
            <a:r>
              <a:rPr lang="hr-HR" dirty="0"/>
              <a:t>Najčešće je pasivno, vrlo rijetko aktivno</a:t>
            </a:r>
          </a:p>
          <a:p>
            <a:pPr lvl="0"/>
            <a:r>
              <a:rPr lang="hr-HR" dirty="0"/>
              <a:t>I učitelji i stručni suradnici su također pasivni po pitanju Vijeća učenika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2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PREDSJEDNICI RAZREDA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920240"/>
            <a:ext cx="8229600" cy="4937760"/>
          </a:xfrm>
        </p:spPr>
        <p:txBody>
          <a:bodyPr/>
          <a:lstStyle/>
          <a:p>
            <a:pPr lvl="0"/>
            <a:r>
              <a:rPr lang="hr-HR" dirty="0" smtClean="0"/>
              <a:t>Uglavnom </a:t>
            </a:r>
            <a:r>
              <a:rPr lang="hr-HR" dirty="0"/>
              <a:t>odlikaši</a:t>
            </a:r>
          </a:p>
          <a:p>
            <a:pPr lvl="0"/>
            <a:r>
              <a:rPr lang="hr-HR" dirty="0"/>
              <a:t>Uglavnom isti učenici</a:t>
            </a:r>
          </a:p>
          <a:p>
            <a:pPr lvl="0"/>
            <a:r>
              <a:rPr lang="hr-HR" dirty="0"/>
              <a:t>Uglavnom oni neprimjetni, ili pak oni koji se ističu</a:t>
            </a:r>
          </a:p>
          <a:p>
            <a:pPr lvl="0"/>
            <a:r>
              <a:rPr lang="hr-HR" dirty="0"/>
              <a:t>Njihov uloga je najčešće da sakupljaju novac za „nešto“</a:t>
            </a:r>
          </a:p>
          <a:p>
            <a:pPr lvl="0"/>
            <a:r>
              <a:rPr lang="hr-HR" dirty="0"/>
              <a:t>Ideja – razredna audicija za predsjednika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541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PRAVA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učitelji smatraju da se jako puno danas govori o dječjim pravima, a  </a:t>
            </a:r>
            <a:r>
              <a:rPr lang="hr-HR" dirty="0"/>
              <a:t>zanemaruju </a:t>
            </a:r>
            <a:r>
              <a:rPr lang="hr-HR" dirty="0" smtClean="0"/>
              <a:t>se njihove </a:t>
            </a:r>
            <a:r>
              <a:rPr lang="hr-HR" dirty="0"/>
              <a:t>odgovornosti, dužnosti i obveze </a:t>
            </a:r>
            <a:endParaRPr lang="hr-HR" dirty="0" smtClean="0"/>
          </a:p>
          <a:p>
            <a:pPr lvl="0"/>
            <a:r>
              <a:rPr lang="hr-HR" dirty="0" smtClean="0"/>
              <a:t>roditelji često </a:t>
            </a:r>
            <a:r>
              <a:rPr lang="hr-HR" dirty="0"/>
              <a:t>traže prava za njihovu djecu</a:t>
            </a:r>
          </a:p>
          <a:p>
            <a:pPr lvl="0"/>
            <a:r>
              <a:rPr lang="hr-HR" dirty="0"/>
              <a:t>n</a:t>
            </a:r>
            <a:r>
              <a:rPr lang="hr-HR" dirty="0" smtClean="0"/>
              <a:t>edostaje dobar konstruktivni dijalog</a:t>
            </a:r>
            <a:endParaRPr lang="hr-HR" dirty="0"/>
          </a:p>
          <a:p>
            <a:pPr lvl="0"/>
            <a:r>
              <a:rPr lang="hr-HR" dirty="0"/>
              <a:t>potrebne su vještine za dobre odnose, komunikaciju i vještine poticanja učenika na participaciju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5826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656</Words>
  <Application>Microsoft Office PowerPoint</Application>
  <PresentationFormat>Prikaz na zaslonu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Origin</vt:lpstr>
      <vt:lpstr>PARTICIPACIJA DJECE U SUSTAVU ODGOJA I OBRAZOVANJA </vt:lpstr>
      <vt:lpstr>O istraživanju</vt:lpstr>
      <vt:lpstr>PREDSTAVLJANJE REZULTATA ISTRAŽIVANJA</vt:lpstr>
      <vt:lpstr>ZADOVOLJSTVO </vt:lpstr>
      <vt:lpstr>ZASIĆENOST </vt:lpstr>
      <vt:lpstr>DAVANJE SVOG MIŠLJENJA </vt:lpstr>
      <vt:lpstr>VIJEĆE UČENIKA  </vt:lpstr>
      <vt:lpstr>PREDSJEDNICI RAZREDA </vt:lpstr>
      <vt:lpstr>PRAVA </vt:lpstr>
      <vt:lpstr>PRAVILA </vt:lpstr>
      <vt:lpstr>ODNOSI </vt:lpstr>
      <vt:lpstr>KAKVOG UČITELJA UČENICI HOĆE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PARTICIPACIJA DJECE U SUSTAVU ODGOJA I OBRAZOVANJA </dc:title>
  <dc:creator>škola</dc:creator>
  <cp:lastModifiedBy>škola</cp:lastModifiedBy>
  <cp:revision>5</cp:revision>
  <dcterms:created xsi:type="dcterms:W3CDTF">2019-06-07T08:01:00Z</dcterms:created>
  <dcterms:modified xsi:type="dcterms:W3CDTF">2019-06-07T08:23:46Z</dcterms:modified>
</cp:coreProperties>
</file>