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70" r:id="rId12"/>
    <p:sldId id="267" r:id="rId13"/>
    <p:sldId id="268" r:id="rId14"/>
    <p:sldId id="269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84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298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64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927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9655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159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036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548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375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3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9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604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627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500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3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97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205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35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2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62636" y="1543429"/>
            <a:ext cx="9448800" cy="1825096"/>
          </a:xfrm>
        </p:spPr>
        <p:txBody>
          <a:bodyPr>
            <a:normAutofit/>
          </a:bodyPr>
          <a:lstStyle/>
          <a:p>
            <a:r>
              <a:rPr lang="hr-HR" sz="5400" dirty="0" smtClean="0">
                <a:latin typeface="Bell MT" panose="02020503060305020303" pitchFamily="18" charset="0"/>
              </a:rPr>
              <a:t>ŽIVJETI S BOJAMA</a:t>
            </a:r>
            <a:br>
              <a:rPr lang="hr-HR" sz="5400" dirty="0" smtClean="0">
                <a:latin typeface="Bell MT" panose="02020503060305020303" pitchFamily="18" charset="0"/>
              </a:rPr>
            </a:br>
            <a:r>
              <a:rPr lang="hr-HR" sz="5400" dirty="0" smtClean="0">
                <a:latin typeface="Bell MT" panose="02020503060305020303" pitchFamily="18" charset="0"/>
              </a:rPr>
              <a:t>kemija</a:t>
            </a:r>
            <a:endParaRPr lang="en-US" sz="5400" dirty="0">
              <a:latin typeface="Bell MT" panose="02020503060305020303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12994" y="3334870"/>
            <a:ext cx="9448800" cy="1619085"/>
          </a:xfrm>
        </p:spPr>
        <p:txBody>
          <a:bodyPr>
            <a:normAutofit/>
          </a:bodyPr>
          <a:lstStyle/>
          <a:p>
            <a:r>
              <a:rPr lang="hr-HR" sz="2400" b="1" dirty="0" smtClean="0"/>
              <a:t>Ema Parić     8. razred</a:t>
            </a:r>
          </a:p>
          <a:p>
            <a:r>
              <a:rPr lang="hr-HR" sz="2400" b="1" dirty="0" smtClean="0"/>
              <a:t>Lea Grgurić  8. razred </a:t>
            </a:r>
          </a:p>
          <a:p>
            <a:r>
              <a:rPr lang="hr-HR" sz="2400" b="1" dirty="0" smtClean="0"/>
              <a:t>OŠ Skrad </a:t>
            </a:r>
          </a:p>
          <a:p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val="1401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>
                <a:latin typeface="Bell MT" panose="02020503060305020303" pitchFamily="18" charset="0"/>
              </a:rPr>
              <a:t>malahit</a:t>
            </a:r>
            <a:endParaRPr lang="en-US" dirty="0">
              <a:latin typeface="Bell MT" panose="020205030603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5800" y="1899138"/>
            <a:ext cx="10820400" cy="4319547"/>
          </a:xfrm>
        </p:spPr>
        <p:txBody>
          <a:bodyPr>
            <a:normAutofit/>
          </a:bodyPr>
          <a:lstStyle/>
          <a:p>
            <a:r>
              <a:rPr lang="hr-HR" sz="2000" dirty="0" smtClean="0"/>
              <a:t>Poludragi kamen zelene boje</a:t>
            </a:r>
          </a:p>
          <a:p>
            <a:r>
              <a:rPr lang="hr-HR" sz="2000" dirty="0" err="1" smtClean="0"/>
              <a:t>Malahit</a:t>
            </a:r>
            <a:r>
              <a:rPr lang="hr-HR" sz="2000" dirty="0" smtClean="0"/>
              <a:t> se sastoji od bakra, ugljika, kisika i </a:t>
            </a:r>
            <a:r>
              <a:rPr lang="hr-HR" sz="2000" dirty="0"/>
              <a:t>vodika, Cu</a:t>
            </a:r>
            <a:r>
              <a:rPr lang="hr-HR" sz="2000" baseline="-25000" dirty="0"/>
              <a:t>2</a:t>
            </a:r>
            <a:r>
              <a:rPr lang="hr-HR" sz="2000" dirty="0"/>
              <a:t>CO</a:t>
            </a:r>
            <a:r>
              <a:rPr lang="hr-HR" sz="2000" baseline="-25000" dirty="0"/>
              <a:t>3</a:t>
            </a:r>
            <a:r>
              <a:rPr lang="hr-HR" sz="2000" dirty="0"/>
              <a:t>(OH)</a:t>
            </a:r>
            <a:r>
              <a:rPr lang="hr-HR" sz="2000" baseline="-25000" dirty="0"/>
              <a:t>2</a:t>
            </a:r>
            <a:endParaRPr lang="hr-HR" sz="2000" dirty="0"/>
          </a:p>
          <a:p>
            <a:r>
              <a:rPr lang="hr-HR" sz="2000" dirty="0" smtClean="0"/>
              <a:t>Karakterističnu zelenu boju daju atomi bakra, </a:t>
            </a:r>
            <a:r>
              <a:rPr lang="hr-HR" sz="2000" dirty="0" err="1" smtClean="0"/>
              <a:t>Cu</a:t>
            </a:r>
            <a:endParaRPr lang="hr-HR" sz="2000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255" y="3879821"/>
            <a:ext cx="2888033" cy="2363995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831124" y="4428309"/>
            <a:ext cx="1378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Brušeni</a:t>
            </a:r>
          </a:p>
          <a:p>
            <a:r>
              <a:rPr lang="hr-HR" dirty="0" err="1" smtClean="0"/>
              <a:t>malahit</a:t>
            </a:r>
            <a:endParaRPr lang="en-US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004" y="3879822"/>
            <a:ext cx="3584453" cy="2389635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9535886" y="4585063"/>
            <a:ext cx="1541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Nebrušeni </a:t>
            </a:r>
          </a:p>
          <a:p>
            <a:r>
              <a:rPr lang="hr-HR" dirty="0" err="1" smtClean="0"/>
              <a:t>malahit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8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230036" cy="1091321"/>
          </a:xfrm>
        </p:spPr>
        <p:txBody>
          <a:bodyPr/>
          <a:lstStyle/>
          <a:p>
            <a:r>
              <a:rPr lang="hr-HR" dirty="0" err="1" smtClean="0"/>
              <a:t>Karoten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5800" y="1746024"/>
            <a:ext cx="10820400" cy="4024125"/>
          </a:xfrm>
        </p:spPr>
        <p:txBody>
          <a:bodyPr/>
          <a:lstStyle/>
          <a:p>
            <a:r>
              <a:rPr lang="hr-HR" dirty="0" err="1" smtClean="0"/>
              <a:t>Karoten</a:t>
            </a:r>
            <a:r>
              <a:rPr lang="hr-HR" dirty="0" smtClean="0"/>
              <a:t> </a:t>
            </a:r>
            <a:r>
              <a:rPr lang="hr-HR" dirty="0"/>
              <a:t>je </a:t>
            </a:r>
            <a:r>
              <a:rPr lang="hr-HR" dirty="0" err="1"/>
              <a:t>fotosintetski</a:t>
            </a:r>
            <a:r>
              <a:rPr lang="hr-HR" dirty="0"/>
              <a:t> pigment važan za proces </a:t>
            </a:r>
            <a:r>
              <a:rPr lang="hr-HR" dirty="0" smtClean="0"/>
              <a:t>fotosinteze</a:t>
            </a:r>
          </a:p>
          <a:p>
            <a:r>
              <a:rPr lang="hr-HR" dirty="0" err="1"/>
              <a:t>Karoten</a:t>
            </a:r>
            <a:r>
              <a:rPr lang="hr-HR" dirty="0"/>
              <a:t> </a:t>
            </a:r>
            <a:r>
              <a:rPr lang="hr-HR" dirty="0" smtClean="0"/>
              <a:t>apsorbira </a:t>
            </a:r>
            <a:r>
              <a:rPr lang="hr-HR" dirty="0"/>
              <a:t>ultraljubičasto, </a:t>
            </a:r>
            <a:r>
              <a:rPr lang="hr-HR" dirty="0" smtClean="0"/>
              <a:t>ljubičasto, plavo svjetlo i </a:t>
            </a:r>
            <a:r>
              <a:rPr lang="hr-HR" dirty="0"/>
              <a:t>stoga ima snažnu boju, najčešće narančastu ili </a:t>
            </a:r>
            <a:r>
              <a:rPr lang="hr-HR" dirty="0" smtClean="0"/>
              <a:t>crvenu </a:t>
            </a:r>
            <a:r>
              <a:rPr lang="hr-HR" dirty="0"/>
              <a:t>i u niskim koncentracijama </a:t>
            </a:r>
            <a:r>
              <a:rPr lang="hr-HR" dirty="0" smtClean="0"/>
              <a:t>žutu</a:t>
            </a:r>
          </a:p>
          <a:p>
            <a:r>
              <a:rPr lang="hr-HR" dirty="0" smtClean="0"/>
              <a:t>Nalazi se u mrkvi, dinji, mangu, breskvi, </a:t>
            </a:r>
            <a:r>
              <a:rPr lang="hr-HR" dirty="0" err="1" smtClean="0"/>
              <a:t>batatu</a:t>
            </a:r>
            <a:r>
              <a:rPr lang="hr-HR" dirty="0" smtClean="0"/>
              <a:t> i </a:t>
            </a:r>
            <a:r>
              <a:rPr lang="hr-HR" dirty="0"/>
              <a:t>nekom drugom voću i povrću</a:t>
            </a:r>
            <a:endParaRPr lang="hr-HR" dirty="0" smtClean="0"/>
          </a:p>
          <a:p>
            <a:r>
              <a:rPr lang="hr-HR" dirty="0" smtClean="0"/>
              <a:t>Koristi se za </a:t>
            </a:r>
            <a:r>
              <a:rPr lang="hr-HR" dirty="0"/>
              <a:t>bojenje hrane</a:t>
            </a:r>
            <a:endParaRPr lang="hr-HR" dirty="0" smtClean="0"/>
          </a:p>
          <a:p>
            <a:endParaRPr lang="hr-HR" dirty="0" smtClean="0"/>
          </a:p>
          <a:p>
            <a:endParaRPr lang="en-US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869" y="4206622"/>
            <a:ext cx="3436158" cy="228934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193943"/>
            <a:ext cx="5029636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366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9082" y="764373"/>
            <a:ext cx="7664824" cy="1293028"/>
          </a:xfrm>
        </p:spPr>
        <p:txBody>
          <a:bodyPr/>
          <a:lstStyle/>
          <a:p>
            <a:r>
              <a:rPr lang="hr-HR" dirty="0" err="1" smtClean="0"/>
              <a:t>Lutein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Lutein </a:t>
            </a:r>
            <a:r>
              <a:rPr lang="hr-HR" sz="2000" dirty="0" smtClean="0"/>
              <a:t>je </a:t>
            </a:r>
            <a:r>
              <a:rPr lang="en-US" sz="2000" dirty="0"/>
              <a:t>pigment</a:t>
            </a:r>
            <a:r>
              <a:rPr lang="hr-HR" sz="2000" dirty="0"/>
              <a:t> žuto-narančaste boje</a:t>
            </a:r>
          </a:p>
          <a:p>
            <a:r>
              <a:rPr lang="hr-HR" sz="2000" dirty="0" smtClean="0"/>
              <a:t>Nalazi </a:t>
            </a:r>
            <a:r>
              <a:rPr lang="hr-HR" sz="2000" dirty="0"/>
              <a:t>se </a:t>
            </a:r>
            <a:r>
              <a:rPr lang="en-US" sz="2000" dirty="0"/>
              <a:t>u </a:t>
            </a:r>
            <a:r>
              <a:rPr lang="en-US" sz="2000" dirty="0" err="1"/>
              <a:t>različitim</a:t>
            </a:r>
            <a:r>
              <a:rPr lang="en-US" sz="2000" dirty="0"/>
              <a:t> </a:t>
            </a:r>
            <a:r>
              <a:rPr lang="en-US" sz="2000" dirty="0" err="1"/>
              <a:t>vrstama</a:t>
            </a:r>
            <a:r>
              <a:rPr lang="en-US" sz="2000" dirty="0"/>
              <a:t> </a:t>
            </a:r>
            <a:r>
              <a:rPr lang="en-US" sz="2000" dirty="0" err="1"/>
              <a:t>voća</a:t>
            </a:r>
            <a:r>
              <a:rPr lang="hr-HR" sz="2000" dirty="0"/>
              <a:t>, povrća i u </a:t>
            </a:r>
            <a:r>
              <a:rPr lang="hr-HR" sz="2000" dirty="0" err="1" smtClean="0"/>
              <a:t>jaju</a:t>
            </a:r>
            <a:endParaRPr lang="hr-HR" sz="2000" dirty="0" smtClean="0"/>
          </a:p>
          <a:p>
            <a:r>
              <a:rPr lang="en-US" sz="2000" dirty="0"/>
              <a:t>Lutein </a:t>
            </a:r>
            <a:r>
              <a:rPr lang="en-US" sz="2000" dirty="0" err="1"/>
              <a:t>sačinjava</a:t>
            </a:r>
            <a:r>
              <a:rPr lang="en-US" sz="2000" dirty="0"/>
              <a:t> </a:t>
            </a:r>
            <a:r>
              <a:rPr lang="en-US" sz="2000" dirty="0" err="1"/>
              <a:t>veliki</a:t>
            </a:r>
            <a:r>
              <a:rPr lang="en-US" sz="2000" dirty="0"/>
              <a:t> </a:t>
            </a:r>
            <a:r>
              <a:rPr lang="en-US" sz="2000" dirty="0" err="1"/>
              <a:t>dio</a:t>
            </a:r>
            <a:r>
              <a:rPr lang="en-US" sz="2000" dirty="0"/>
              <a:t> </a:t>
            </a:r>
            <a:r>
              <a:rPr lang="en-US" sz="2000" dirty="0" err="1"/>
              <a:t>očnog</a:t>
            </a:r>
            <a:r>
              <a:rPr lang="en-US" sz="2000" dirty="0"/>
              <a:t> </a:t>
            </a:r>
            <a:r>
              <a:rPr lang="en-US" sz="2000" dirty="0" err="1" smtClean="0"/>
              <a:t>pigmenta</a:t>
            </a:r>
            <a:r>
              <a:rPr lang="hr-HR" sz="2000" dirty="0" smtClean="0"/>
              <a:t> i važan je za dobar vid</a:t>
            </a:r>
            <a:endParaRPr lang="hr-HR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482" y="3803210"/>
            <a:ext cx="2812385" cy="185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6912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antocijan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Antocijan</a:t>
            </a:r>
            <a:r>
              <a:rPr lang="hr-HR" dirty="0" smtClean="0"/>
              <a:t> je pigment koji </a:t>
            </a:r>
            <a:r>
              <a:rPr lang="hr-HR" dirty="0"/>
              <a:t>se </a:t>
            </a:r>
            <a:r>
              <a:rPr lang="hr-HR" dirty="0" smtClean="0"/>
              <a:t>može u vodenoj otopini nalaziti u </a:t>
            </a:r>
            <a:r>
              <a:rPr lang="hr-HR" dirty="0"/>
              <a:t>raznim bojama (crvenoj, ljubičastoj ili plavoj) </a:t>
            </a:r>
            <a:r>
              <a:rPr lang="hr-HR" dirty="0" smtClean="0"/>
              <a:t>ovisno o </a:t>
            </a:r>
            <a:r>
              <a:rPr lang="hr-HR" dirty="0"/>
              <a:t>pH </a:t>
            </a:r>
            <a:r>
              <a:rPr lang="hr-HR" dirty="0" smtClean="0"/>
              <a:t>vrijednosti </a:t>
            </a:r>
          </a:p>
          <a:p>
            <a:r>
              <a:rPr lang="hr-HR" dirty="0" smtClean="0"/>
              <a:t>Biljke bogate </a:t>
            </a:r>
            <a:r>
              <a:rPr lang="hr-HR" dirty="0" err="1" smtClean="0"/>
              <a:t>antocijanom</a:t>
            </a:r>
            <a:r>
              <a:rPr lang="hr-HR" dirty="0" smtClean="0"/>
              <a:t> su borovnica, kupina, malina, brusnica, grožđe, crveni kupus, cikla, latice ljubičice</a:t>
            </a:r>
          </a:p>
          <a:p>
            <a:endParaRPr lang="hr-HR" dirty="0" smtClean="0"/>
          </a:p>
          <a:p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70" y="3949034"/>
            <a:ext cx="3387363" cy="240681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674" y="3949034"/>
            <a:ext cx="3910285" cy="22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8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95601" y="764373"/>
            <a:ext cx="8023412" cy="1293028"/>
          </a:xfrm>
        </p:spPr>
        <p:txBody>
          <a:bodyPr/>
          <a:lstStyle/>
          <a:p>
            <a:r>
              <a:rPr lang="hr-HR" dirty="0" err="1" smtClean="0"/>
              <a:t>likopen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Likopen</a:t>
            </a:r>
            <a:r>
              <a:rPr lang="hr-HR" dirty="0" smtClean="0"/>
              <a:t>  je </a:t>
            </a:r>
            <a:r>
              <a:rPr lang="en-US" dirty="0" err="1" smtClean="0"/>
              <a:t>biljni</a:t>
            </a:r>
            <a:r>
              <a:rPr lang="en-US" dirty="0" smtClean="0"/>
              <a:t> </a:t>
            </a:r>
            <a:r>
              <a:rPr lang="en-US" dirty="0"/>
              <a:t>pigment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zaslužan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žarko</a:t>
            </a:r>
            <a:r>
              <a:rPr lang="en-US" dirty="0"/>
              <a:t> </a:t>
            </a:r>
            <a:r>
              <a:rPr lang="en-US" dirty="0" err="1"/>
              <a:t>crvenu</a:t>
            </a:r>
            <a:r>
              <a:rPr lang="en-US" dirty="0"/>
              <a:t> </a:t>
            </a:r>
            <a:r>
              <a:rPr lang="en-US" dirty="0" err="1"/>
              <a:t>boju</a:t>
            </a:r>
            <a:r>
              <a:rPr lang="en-US" dirty="0"/>
              <a:t> </a:t>
            </a:r>
            <a:endParaRPr lang="hr-HR" dirty="0" smtClean="0"/>
          </a:p>
          <a:p>
            <a:r>
              <a:rPr lang="hr-HR" dirty="0" smtClean="0"/>
              <a:t>Nalazi se u rajčicama, lubenici, papajama i nekom drugom voću i povrću</a:t>
            </a:r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834" y="3383208"/>
            <a:ext cx="4161165" cy="276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4607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84810" y="2696307"/>
            <a:ext cx="8610600" cy="832339"/>
          </a:xfrm>
        </p:spPr>
        <p:txBody>
          <a:bodyPr/>
          <a:lstStyle/>
          <a:p>
            <a:pPr algn="ctr"/>
            <a:r>
              <a:rPr lang="hr-HR" dirty="0" smtClean="0">
                <a:latin typeface="Bell MT" panose="02020503060305020303" pitchFamily="18" charset="0"/>
              </a:rPr>
              <a:t>HVALA NA PAŽNJI</a:t>
            </a:r>
            <a:endParaRPr lang="en-US" dirty="0">
              <a:latin typeface="Bell MT" panose="020205030603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38954" y="1641232"/>
            <a:ext cx="4665784" cy="890953"/>
          </a:xfrm>
        </p:spPr>
        <p:txBody>
          <a:bodyPr/>
          <a:lstStyle/>
          <a:p>
            <a:r>
              <a:rPr lang="hr-HR" dirty="0" smtClean="0"/>
              <a:t> Boje čine život ljepšim!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749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Bell MT" panose="02020503060305020303" pitchFamily="18" charset="0"/>
              </a:rPr>
              <a:t>Krv kod ljudi</a:t>
            </a:r>
            <a:endParaRPr lang="en-US" dirty="0">
              <a:latin typeface="Bell MT" panose="020205030603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5800" y="1981200"/>
            <a:ext cx="10820400" cy="42374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000" dirty="0" smtClean="0">
                <a:cs typeface="Calibri" panose="020F0502020204030204" pitchFamily="34" charset="0"/>
              </a:rPr>
              <a:t>Karakterističnu crvenu boju krvi kod ljudi daje krvni pigment hemoglobin (</a:t>
            </a:r>
            <a:r>
              <a:rPr lang="hr-HR" sz="2000" dirty="0" err="1" smtClean="0">
                <a:cs typeface="Calibri" panose="020F0502020204030204" pitchFamily="34" charset="0"/>
              </a:rPr>
              <a:t>Hb</a:t>
            </a:r>
            <a:r>
              <a:rPr lang="hr-HR" sz="2000" dirty="0" smtClean="0">
                <a:cs typeface="Calibri" panose="020F0502020204030204" pitchFamily="34" charset="0"/>
              </a:rPr>
              <a:t>) koji se nalazi u eritrocitima i sadrži atom željeza, </a:t>
            </a:r>
            <a:r>
              <a:rPr lang="hr-HR" sz="2000" dirty="0" err="1" smtClean="0">
                <a:cs typeface="Calibri" panose="020F0502020204030204" pitchFamily="34" charset="0"/>
              </a:rPr>
              <a:t>Fe</a:t>
            </a:r>
            <a:r>
              <a:rPr lang="hr-HR" sz="2000" dirty="0" smtClean="0"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hr-HR" sz="2000" dirty="0" smtClean="0">
                <a:cs typeface="Calibri" panose="020F0502020204030204" pitchFamily="34" charset="0"/>
              </a:rPr>
              <a:t>Prema</a:t>
            </a:r>
            <a:r>
              <a:rPr lang="en-US" sz="2000" dirty="0" smtClean="0">
                <a:cs typeface="Calibri" panose="020F0502020204030204" pitchFamily="34" charset="0"/>
              </a:rPr>
              <a:t> </a:t>
            </a:r>
            <a:r>
              <a:rPr lang="hr-HR" sz="2000" dirty="0" smtClean="0">
                <a:cs typeface="Calibri" panose="020F0502020204030204" pitchFamily="34" charset="0"/>
              </a:rPr>
              <a:t>stupnju</a:t>
            </a:r>
            <a:r>
              <a:rPr lang="en-US" sz="2000" dirty="0" smtClean="0">
                <a:cs typeface="Calibri" panose="020F0502020204030204" pitchFamily="34" charset="0"/>
              </a:rPr>
              <a:t> </a:t>
            </a:r>
            <a:r>
              <a:rPr lang="hr-HR" sz="2000" dirty="0" smtClean="0">
                <a:cs typeface="Calibri" panose="020F0502020204030204" pitchFamily="34" charset="0"/>
              </a:rPr>
              <a:t>oksidacije</a:t>
            </a:r>
            <a:r>
              <a:rPr lang="en-US" sz="2000" dirty="0" smtClean="0">
                <a:cs typeface="Calibri" panose="020F0502020204030204" pitchFamily="34" charset="0"/>
              </a:rPr>
              <a:t> </a:t>
            </a:r>
            <a:r>
              <a:rPr lang="hr-HR" sz="2000" dirty="0" smtClean="0">
                <a:cs typeface="Calibri" panose="020F0502020204030204" pitchFamily="34" charset="0"/>
              </a:rPr>
              <a:t>hemoglobina</a:t>
            </a:r>
            <a:r>
              <a:rPr lang="en-US" sz="2000" dirty="0" smtClean="0">
                <a:cs typeface="Calibri" panose="020F0502020204030204" pitchFamily="34" charset="0"/>
              </a:rPr>
              <a:t>, </a:t>
            </a:r>
            <a:r>
              <a:rPr lang="hr-HR" sz="2000" dirty="0" smtClean="0">
                <a:cs typeface="Calibri" panose="020F0502020204030204" pitchFamily="34" charset="0"/>
              </a:rPr>
              <a:t>boja</a:t>
            </a:r>
            <a:r>
              <a:rPr lang="en-US" sz="2000" dirty="0" smtClean="0">
                <a:cs typeface="Calibri" panose="020F0502020204030204" pitchFamily="34" charset="0"/>
              </a:rPr>
              <a:t> </a:t>
            </a:r>
            <a:r>
              <a:rPr lang="hr-HR" sz="2000" dirty="0" smtClean="0">
                <a:cs typeface="Calibri" panose="020F0502020204030204" pitchFamily="34" charset="0"/>
              </a:rPr>
              <a:t>krvi može biti svjetlije crvena (sadrži više kisika) ili</a:t>
            </a:r>
            <a:r>
              <a:rPr lang="en-US" sz="2000" dirty="0" smtClean="0">
                <a:cs typeface="Calibri" panose="020F0502020204030204" pitchFamily="34" charset="0"/>
              </a:rPr>
              <a:t> </a:t>
            </a:r>
            <a:r>
              <a:rPr lang="hr-HR" sz="2000" dirty="0" smtClean="0">
                <a:cs typeface="Calibri" panose="020F0502020204030204" pitchFamily="34" charset="0"/>
              </a:rPr>
              <a:t>tamnije crvena. </a:t>
            </a:r>
          </a:p>
          <a:p>
            <a:pPr marL="0" indent="0">
              <a:buNone/>
            </a:pPr>
            <a:endParaRPr lang="en-US" sz="2000" dirty="0">
              <a:cs typeface="Calibri" panose="020F050202020403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674" y="4077087"/>
            <a:ext cx="2078101" cy="186651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030" y="4084282"/>
            <a:ext cx="2782027" cy="2225078"/>
          </a:xfrm>
          <a:prstGeom prst="rect">
            <a:avLst/>
          </a:prstGeom>
        </p:spPr>
      </p:pic>
      <p:cxnSp>
        <p:nvCxnSpPr>
          <p:cNvPr id="9" name="Ravni poveznik sa strelicom 8"/>
          <p:cNvCxnSpPr/>
          <p:nvPr/>
        </p:nvCxnSpPr>
        <p:spPr>
          <a:xfrm flipV="1">
            <a:off x="4611189" y="5016137"/>
            <a:ext cx="1763485" cy="10058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12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80068" y="715108"/>
            <a:ext cx="8610600" cy="1365739"/>
          </a:xfrm>
        </p:spPr>
        <p:txBody>
          <a:bodyPr/>
          <a:lstStyle/>
          <a:p>
            <a:r>
              <a:rPr lang="hr-HR" dirty="0" smtClean="0">
                <a:latin typeface="Bell MT" panose="02020503060305020303" pitchFamily="18" charset="0"/>
              </a:rPr>
              <a:t>Krv kod hobotnica </a:t>
            </a:r>
            <a:endParaRPr lang="en-US" dirty="0">
              <a:latin typeface="Bell MT" panose="020205030603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5800" y="2039815"/>
            <a:ext cx="10820400" cy="41788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000" dirty="0" smtClean="0"/>
              <a:t>Karakterističnu plavu boju krvi kod hobotnica daje protein </a:t>
            </a:r>
            <a:r>
              <a:rPr lang="hr-HR" sz="2000" dirty="0" err="1" smtClean="0"/>
              <a:t>hemocijanin</a:t>
            </a:r>
            <a:endParaRPr lang="hr-HR" sz="2000" dirty="0" smtClean="0"/>
          </a:p>
          <a:p>
            <a:pPr>
              <a:lnSpc>
                <a:spcPct val="150000"/>
              </a:lnSpc>
            </a:pPr>
            <a:r>
              <a:rPr lang="hr-HR" sz="2000" dirty="0" err="1" smtClean="0"/>
              <a:t>Hemocijanin</a:t>
            </a:r>
            <a:r>
              <a:rPr lang="hr-HR" sz="2000" dirty="0" smtClean="0"/>
              <a:t> je krvni pigment koji sadrži atom bakra, sličan je hemoglobinu, zasićen kisikom modre je boje</a:t>
            </a:r>
            <a:endParaRPr lang="en-US" sz="20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923" y="3969628"/>
            <a:ext cx="3117461" cy="197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381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latin typeface="Bell MT" panose="02020503060305020303" pitchFamily="18" charset="0"/>
              </a:rPr>
              <a:t>Krv kod raka</a:t>
            </a:r>
            <a:endParaRPr lang="en-US" dirty="0">
              <a:latin typeface="Bell MT" panose="020205030603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   </a:t>
            </a:r>
          </a:p>
          <a:p>
            <a:pPr>
              <a:lnSpc>
                <a:spcPct val="150000"/>
              </a:lnSpc>
            </a:pPr>
            <a:r>
              <a:rPr lang="hr-HR" sz="2000" dirty="0" smtClean="0"/>
              <a:t>Rakovi imaju karakterističnu plavu boju slično kao i hobotnice, plavu </a:t>
            </a:r>
            <a:r>
              <a:rPr lang="hr-HR" sz="2000" dirty="0"/>
              <a:t>boju daje im  </a:t>
            </a:r>
            <a:r>
              <a:rPr lang="hr-HR" sz="2000" dirty="0" smtClean="0"/>
              <a:t>protein </a:t>
            </a:r>
            <a:r>
              <a:rPr lang="hr-HR" sz="2000" dirty="0" err="1" smtClean="0"/>
              <a:t>hemocijanin</a:t>
            </a:r>
            <a:r>
              <a:rPr lang="hr-HR" sz="2000" dirty="0" smtClean="0"/>
              <a:t> koji sadrži atom bakra, </a:t>
            </a:r>
            <a:r>
              <a:rPr lang="hr-HR" sz="2000" dirty="0" err="1" smtClean="0"/>
              <a:t>Cu</a:t>
            </a:r>
            <a:r>
              <a:rPr lang="hr-HR" sz="2000" dirty="0" smtClean="0"/>
              <a:t>.</a:t>
            </a:r>
            <a:endParaRPr lang="en-US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563" y="4043289"/>
            <a:ext cx="3933009" cy="221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916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95600" y="679465"/>
            <a:ext cx="8610600" cy="1293028"/>
          </a:xfrm>
        </p:spPr>
        <p:txBody>
          <a:bodyPr>
            <a:normAutofit/>
          </a:bodyPr>
          <a:lstStyle/>
          <a:p>
            <a:r>
              <a:rPr lang="hr-HR" dirty="0">
                <a:latin typeface="Bell MT" panose="02020503060305020303" pitchFamily="18" charset="0"/>
              </a:rPr>
              <a:t>Modra galica </a:t>
            </a:r>
            <a:r>
              <a:rPr lang="hr-HR" sz="3600" dirty="0">
                <a:latin typeface="Bell MT" panose="02020503060305020303" pitchFamily="18" charset="0"/>
              </a:rPr>
              <a:t>ili bakrov(</a:t>
            </a:r>
            <a:r>
              <a:rPr lang="hr-HR" sz="3600" dirty="0" err="1">
                <a:latin typeface="Bell MT" panose="02020503060305020303" pitchFamily="18" charset="0"/>
              </a:rPr>
              <a:t>ii</a:t>
            </a:r>
            <a:r>
              <a:rPr lang="hr-HR" sz="3600" dirty="0">
                <a:latin typeface="Bell MT" panose="02020503060305020303" pitchFamily="18" charset="0"/>
              </a:rPr>
              <a:t>)sulfat </a:t>
            </a:r>
            <a:r>
              <a:rPr lang="hr-HR" sz="3600" dirty="0" err="1">
                <a:latin typeface="Bell MT" panose="02020503060305020303" pitchFamily="18" charset="0"/>
              </a:rPr>
              <a:t>pentahidrat</a:t>
            </a:r>
            <a:r>
              <a:rPr lang="hr-HR" sz="3600" dirty="0">
                <a:latin typeface="Bell MT" panose="02020503060305020303" pitchFamily="18" charset="0"/>
              </a:rPr>
              <a:t> </a:t>
            </a:r>
            <a:endParaRPr lang="en-US" sz="3600" dirty="0">
              <a:latin typeface="Bell MT" panose="020205030603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5800" y="1972493"/>
            <a:ext cx="10820400" cy="4245429"/>
          </a:xfrm>
        </p:spPr>
        <p:txBody>
          <a:bodyPr/>
          <a:lstStyle/>
          <a:p>
            <a:r>
              <a:rPr lang="hr-HR" sz="2000" dirty="0" smtClean="0"/>
              <a:t>Modra galica sastoji se od bakra, sumpora, kisika i  5 molekula </a:t>
            </a:r>
            <a:r>
              <a:rPr lang="hr-HR" sz="2000" dirty="0"/>
              <a:t>vode, CuSO</a:t>
            </a:r>
            <a:r>
              <a:rPr lang="hr-HR" sz="1400" dirty="0"/>
              <a:t>4</a:t>
            </a:r>
            <a:r>
              <a:rPr lang="hr-HR" sz="2000" dirty="0"/>
              <a:t> * 5 H</a:t>
            </a:r>
            <a:r>
              <a:rPr lang="hr-HR" sz="1400" dirty="0"/>
              <a:t>2</a:t>
            </a:r>
            <a:r>
              <a:rPr lang="hr-HR" sz="2000" dirty="0"/>
              <a:t>O</a:t>
            </a:r>
            <a:endParaRPr lang="hr-HR" sz="2000" dirty="0" smtClean="0"/>
          </a:p>
          <a:p>
            <a:r>
              <a:rPr lang="hr-HR" sz="2000" dirty="0" smtClean="0"/>
              <a:t>Karakterističnu plavu boju modroj galici daje atom bakra</a:t>
            </a:r>
          </a:p>
          <a:p>
            <a:r>
              <a:rPr lang="hr-HR" sz="2000" dirty="0"/>
              <a:t>Modra </a:t>
            </a:r>
            <a:r>
              <a:rPr lang="hr-HR" sz="2000" dirty="0" smtClean="0"/>
              <a:t>galica može biti u </a:t>
            </a:r>
            <a:r>
              <a:rPr lang="hr-HR" sz="2000" dirty="0"/>
              <a:t>obliku plavo-modrih </a:t>
            </a:r>
            <a:r>
              <a:rPr lang="hr-HR" sz="2000" dirty="0" smtClean="0"/>
              <a:t>kristala i u prahu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176" y="4014170"/>
            <a:ext cx="1925003" cy="192500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677" y="4014171"/>
            <a:ext cx="2370637" cy="192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5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400" dirty="0">
                <a:latin typeface="Bell MT" panose="02020503060305020303" pitchFamily="18" charset="0"/>
              </a:rPr>
              <a:t>ZELENA GALICA </a:t>
            </a:r>
            <a:r>
              <a:rPr lang="hr-HR" dirty="0" smtClean="0">
                <a:latin typeface="Bell MT" panose="02020503060305020303" pitchFamily="18" charset="0"/>
              </a:rPr>
              <a:t>ili </a:t>
            </a:r>
            <a:r>
              <a:rPr lang="hr-HR" dirty="0" err="1" smtClean="0">
                <a:latin typeface="Bell MT" panose="02020503060305020303" pitchFamily="18" charset="0"/>
              </a:rPr>
              <a:t>željezov</a:t>
            </a:r>
            <a:r>
              <a:rPr lang="hr-HR" dirty="0" smtClean="0">
                <a:latin typeface="Bell MT" panose="02020503060305020303" pitchFamily="18" charset="0"/>
              </a:rPr>
              <a:t>(</a:t>
            </a:r>
            <a:r>
              <a:rPr lang="hr-HR" dirty="0" err="1" smtClean="0">
                <a:latin typeface="Bell MT" panose="02020503060305020303" pitchFamily="18" charset="0"/>
              </a:rPr>
              <a:t>ii</a:t>
            </a:r>
            <a:r>
              <a:rPr lang="hr-HR" dirty="0" smtClean="0">
                <a:latin typeface="Bell MT" panose="02020503060305020303" pitchFamily="18" charset="0"/>
              </a:rPr>
              <a:t>)sulfat </a:t>
            </a:r>
            <a:r>
              <a:rPr lang="hr-HR" dirty="0" err="1" smtClean="0">
                <a:latin typeface="Bell MT" panose="02020503060305020303" pitchFamily="18" charset="0"/>
              </a:rPr>
              <a:t>heptahidrat</a:t>
            </a:r>
            <a:endParaRPr lang="en-US" dirty="0">
              <a:latin typeface="Bell MT" panose="020205030603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000" dirty="0" smtClean="0"/>
              <a:t>Zelena galica sastoji se od željeza, kisika, sumpora i 7 molekula vode, </a:t>
            </a:r>
            <a:r>
              <a:rPr lang="hr-HR" sz="2000" dirty="0"/>
              <a:t>FeSO</a:t>
            </a:r>
            <a:r>
              <a:rPr lang="hr-HR" sz="1400" dirty="0"/>
              <a:t>4 </a:t>
            </a:r>
            <a:r>
              <a:rPr lang="hr-HR" sz="2000" dirty="0"/>
              <a:t>* 7H</a:t>
            </a:r>
            <a:r>
              <a:rPr lang="hr-HR" sz="1400" dirty="0"/>
              <a:t>2</a:t>
            </a:r>
            <a:r>
              <a:rPr lang="hr-HR" sz="2000" dirty="0"/>
              <a:t>O</a:t>
            </a:r>
            <a:endParaRPr lang="hr-HR" sz="2000" dirty="0" smtClean="0"/>
          </a:p>
          <a:p>
            <a:r>
              <a:rPr lang="hr-HR" sz="2000" dirty="0" smtClean="0"/>
              <a:t>Karakterističnu zelenu boju daje atom željeza</a:t>
            </a:r>
          </a:p>
          <a:p>
            <a:endParaRPr lang="hr-HR" sz="2000" dirty="0" smtClean="0"/>
          </a:p>
          <a:p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256" y="3844667"/>
            <a:ext cx="3065417" cy="229906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840" y="3938452"/>
            <a:ext cx="3106784" cy="229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562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Bell MT" panose="02020503060305020303" pitchFamily="18" charset="0"/>
              </a:rPr>
              <a:t>Rubin</a:t>
            </a:r>
            <a:endParaRPr lang="en-US" dirty="0">
              <a:latin typeface="Bell MT" panose="020205030603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Crveni dragi kamen</a:t>
            </a:r>
          </a:p>
          <a:p>
            <a:r>
              <a:rPr lang="hr-HR" sz="2000" dirty="0" smtClean="0"/>
              <a:t>Rubin se sastoji od aluminija i kisika,  Al</a:t>
            </a:r>
            <a:r>
              <a:rPr lang="hr-HR" sz="1400" dirty="0" smtClean="0"/>
              <a:t>2</a:t>
            </a:r>
            <a:r>
              <a:rPr lang="hr-HR" sz="2000" dirty="0" smtClean="0"/>
              <a:t>O</a:t>
            </a:r>
            <a:r>
              <a:rPr lang="hr-HR" sz="1400" dirty="0" smtClean="0"/>
              <a:t>3</a:t>
            </a:r>
          </a:p>
          <a:p>
            <a:r>
              <a:rPr lang="hr-HR" sz="2000" dirty="0" smtClean="0"/>
              <a:t>Karakterističnu crvenu boju daju male količine (primjese) atoma kroma, </a:t>
            </a:r>
            <a:r>
              <a:rPr lang="hr-HR" sz="2000" dirty="0" err="1" smtClean="0"/>
              <a:t>Cr</a:t>
            </a:r>
            <a:endParaRPr lang="hr-HR" sz="2000" dirty="0" smtClean="0"/>
          </a:p>
          <a:p>
            <a:r>
              <a:rPr lang="hr-HR" sz="2000" dirty="0" smtClean="0"/>
              <a:t> Ime dolazi od latinskog </a:t>
            </a:r>
            <a:r>
              <a:rPr lang="hr-HR" sz="2000" dirty="0" err="1" smtClean="0"/>
              <a:t>ruber</a:t>
            </a:r>
            <a:r>
              <a:rPr lang="hr-HR" sz="2000" dirty="0" smtClean="0"/>
              <a:t> = crvena boja</a:t>
            </a:r>
            <a:endParaRPr lang="en-US" sz="2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747" y="4079631"/>
            <a:ext cx="2663190" cy="2408386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1332411" y="4833257"/>
            <a:ext cx="1240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Brušeni </a:t>
            </a:r>
          </a:p>
          <a:p>
            <a:r>
              <a:rPr lang="hr-HR" dirty="0" smtClean="0"/>
              <a:t>rubin</a:t>
            </a:r>
            <a:endParaRPr lang="en-US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719" y="4206184"/>
            <a:ext cx="3178606" cy="2281833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9815648" y="4937760"/>
            <a:ext cx="1345474" cy="653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Nebrušeni rubin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27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Bell MT" panose="02020503060305020303" pitchFamily="18" charset="0"/>
              </a:rPr>
              <a:t>safir</a:t>
            </a:r>
            <a:endParaRPr lang="en-US" dirty="0">
              <a:latin typeface="Bell MT" panose="020205030603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Plavi dragi kamen</a:t>
            </a:r>
          </a:p>
          <a:p>
            <a:r>
              <a:rPr lang="hr-HR" sz="2000" dirty="0" smtClean="0"/>
              <a:t>Sastoji se od aluminija i kisika, Al</a:t>
            </a:r>
            <a:r>
              <a:rPr lang="hr-HR" sz="1400" dirty="0" smtClean="0"/>
              <a:t>2</a:t>
            </a:r>
            <a:r>
              <a:rPr lang="hr-HR" sz="2000" dirty="0" smtClean="0"/>
              <a:t>O</a:t>
            </a:r>
            <a:r>
              <a:rPr lang="hr-HR" sz="1400" dirty="0" smtClean="0"/>
              <a:t>3 </a:t>
            </a:r>
            <a:r>
              <a:rPr lang="hr-HR" sz="2000" dirty="0" smtClean="0"/>
              <a:t> kao i rubin </a:t>
            </a:r>
          </a:p>
          <a:p>
            <a:r>
              <a:rPr lang="hr-HR" sz="2000" dirty="0" smtClean="0"/>
              <a:t>Karakterističnu plavu boju daju male </a:t>
            </a:r>
            <a:r>
              <a:rPr lang="hr-HR" sz="2000" dirty="0"/>
              <a:t>količine </a:t>
            </a:r>
            <a:r>
              <a:rPr lang="hr-HR" sz="2000" dirty="0" smtClean="0"/>
              <a:t>(</a:t>
            </a:r>
            <a:r>
              <a:rPr lang="hr-HR" sz="2000" dirty="0"/>
              <a:t>primjese) atoma </a:t>
            </a:r>
            <a:r>
              <a:rPr lang="hr-HR" sz="2000" dirty="0" smtClean="0"/>
              <a:t>kobalta, </a:t>
            </a:r>
            <a:r>
              <a:rPr lang="hr-HR" sz="2000" dirty="0" err="1" smtClean="0"/>
              <a:t>Co</a:t>
            </a:r>
            <a:r>
              <a:rPr lang="hr-HR" sz="2000" dirty="0" smtClean="0"/>
              <a:t> </a:t>
            </a:r>
          </a:p>
          <a:p>
            <a:r>
              <a:rPr lang="hr-HR" sz="2000" dirty="0"/>
              <a:t>Ime </a:t>
            </a:r>
            <a:r>
              <a:rPr lang="hr-HR" sz="2000" dirty="0" smtClean="0"/>
              <a:t>dolazi </a:t>
            </a:r>
            <a:r>
              <a:rPr lang="hr-HR" sz="2000" dirty="0"/>
              <a:t>od </a:t>
            </a:r>
            <a:r>
              <a:rPr lang="hr-HR" sz="2000" dirty="0" smtClean="0"/>
              <a:t>grčke riječi </a:t>
            </a:r>
            <a:r>
              <a:rPr lang="hr-HR" sz="2000" dirty="0" err="1" smtClean="0"/>
              <a:t>sappheiros</a:t>
            </a:r>
            <a:r>
              <a:rPr lang="hr-HR" sz="2000" dirty="0" smtClean="0"/>
              <a:t> = plavi kamen</a:t>
            </a:r>
          </a:p>
          <a:p>
            <a:endParaRPr lang="en-US" sz="2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49" y="4177738"/>
            <a:ext cx="3762759" cy="200501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233" y="4349858"/>
            <a:ext cx="2173197" cy="2005013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1410789" y="5029200"/>
            <a:ext cx="1188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Brušeni </a:t>
            </a:r>
          </a:p>
          <a:p>
            <a:r>
              <a:rPr lang="hr-HR" dirty="0" smtClean="0"/>
              <a:t>safir</a:t>
            </a:r>
            <a:endParaRPr lang="en-US" dirty="0"/>
          </a:p>
        </p:txBody>
      </p:sp>
      <p:sp>
        <p:nvSpPr>
          <p:cNvPr id="7" name="TekstniOkvir 6"/>
          <p:cNvSpPr txBox="1"/>
          <p:nvPr/>
        </p:nvSpPr>
        <p:spPr>
          <a:xfrm>
            <a:off x="9000309" y="5029200"/>
            <a:ext cx="1619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Nebrušeni </a:t>
            </a:r>
          </a:p>
          <a:p>
            <a:r>
              <a:rPr lang="hr-HR" dirty="0" smtClean="0"/>
              <a:t>safir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08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Bell MT" panose="02020503060305020303" pitchFamily="18" charset="0"/>
              </a:rPr>
              <a:t>Smaragd</a:t>
            </a:r>
            <a:endParaRPr lang="en-US" dirty="0">
              <a:latin typeface="Bell MT" panose="020205030603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000" dirty="0" smtClean="0"/>
              <a:t>Javlja se u zelenoj i plavozelenoj boji</a:t>
            </a:r>
          </a:p>
          <a:p>
            <a:r>
              <a:rPr lang="hr-HR" sz="2000" dirty="0" smtClean="0"/>
              <a:t>Smaragd se sastoji od berilija, aluminija, sumpora, kisika i ima malo kroma</a:t>
            </a:r>
          </a:p>
          <a:p>
            <a:r>
              <a:rPr lang="hr-HR" sz="2000" dirty="0" smtClean="0"/>
              <a:t>Karakterističnu zelenu ili plavozelenu boju daje atom berilija, </a:t>
            </a:r>
            <a:r>
              <a:rPr lang="hr-HR" sz="2000" dirty="0" err="1" smtClean="0"/>
              <a:t>Be</a:t>
            </a:r>
            <a:r>
              <a:rPr lang="hr-HR" sz="2000" dirty="0" smtClean="0"/>
              <a:t> </a:t>
            </a:r>
          </a:p>
          <a:p>
            <a:r>
              <a:rPr lang="hr-HR" sz="2000" dirty="0" smtClean="0"/>
              <a:t>Izuzetno </a:t>
            </a:r>
            <a:r>
              <a:rPr lang="hr-HR" sz="2000" dirty="0"/>
              <a:t>je cijenjen i </a:t>
            </a:r>
            <a:r>
              <a:rPr lang="hr-HR" sz="2000" dirty="0" smtClean="0"/>
              <a:t>pripada u skupinu najvrjednijeg  dragog kamenja</a:t>
            </a:r>
          </a:p>
          <a:p>
            <a:endParaRPr lang="hr-HR" sz="2000" dirty="0" smtClean="0"/>
          </a:p>
          <a:p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790" y="4324429"/>
            <a:ext cx="2134249" cy="2134249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1580606" y="5212080"/>
            <a:ext cx="1214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Brušeni </a:t>
            </a:r>
          </a:p>
          <a:p>
            <a:r>
              <a:rPr lang="hr-HR" dirty="0" smtClean="0"/>
              <a:t>smaragd</a:t>
            </a:r>
            <a:endParaRPr lang="en-US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620" y="4324429"/>
            <a:ext cx="2857500" cy="1847850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8961120" y="5068389"/>
            <a:ext cx="1332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Nebrušeni</a:t>
            </a:r>
          </a:p>
          <a:p>
            <a:r>
              <a:rPr lang="hr-HR" dirty="0" smtClean="0"/>
              <a:t>smaragd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9016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Isparavanje">
  <a:themeElements>
    <a:clrScheme name="Isparavanj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Isparavanj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sparavanj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TM04033937[[fn=Isparavanje]]</Template>
  <TotalTime>393</TotalTime>
  <Words>514</Words>
  <Application>Microsoft Office PowerPoint</Application>
  <PresentationFormat>Prilagođeno</PresentationFormat>
  <Paragraphs>71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Isparavanje</vt:lpstr>
      <vt:lpstr>ŽIVJETI S BOJAMA kemija</vt:lpstr>
      <vt:lpstr>Krv kod ljudi</vt:lpstr>
      <vt:lpstr>Krv kod hobotnica </vt:lpstr>
      <vt:lpstr>Krv kod raka</vt:lpstr>
      <vt:lpstr>Modra galica ili bakrov(ii)sulfat pentahidrat </vt:lpstr>
      <vt:lpstr>ZELENA GALICA ili željezov(ii)sulfat heptahidrat</vt:lpstr>
      <vt:lpstr>Rubin</vt:lpstr>
      <vt:lpstr>safir</vt:lpstr>
      <vt:lpstr>Smaragd</vt:lpstr>
      <vt:lpstr>malahit</vt:lpstr>
      <vt:lpstr>Karoten</vt:lpstr>
      <vt:lpstr>Lutein</vt:lpstr>
      <vt:lpstr>antocijan</vt:lpstr>
      <vt:lpstr>likopen</vt:lpstr>
      <vt:lpstr>HVALA NA PAŽNJI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Boje u kemiji</dc:title>
  <dc:creator>Ema</dc:creator>
  <cp:lastModifiedBy>škola</cp:lastModifiedBy>
  <cp:revision>40</cp:revision>
  <dcterms:created xsi:type="dcterms:W3CDTF">2019-01-28T15:28:31Z</dcterms:created>
  <dcterms:modified xsi:type="dcterms:W3CDTF">2019-04-09T07:59:02Z</dcterms:modified>
</cp:coreProperties>
</file>