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1" r:id="rId3"/>
    <p:sldId id="265" r:id="rId4"/>
    <p:sldId id="257" r:id="rId5"/>
    <p:sldId id="258" r:id="rId6"/>
    <p:sldId id="259" r:id="rId7"/>
    <p:sldId id="260" r:id="rId8"/>
    <p:sldId id="261" r:id="rId9"/>
    <p:sldId id="262" r:id="rId10"/>
    <p:sldId id="273" r:id="rId11"/>
    <p:sldId id="266" r:id="rId12"/>
    <p:sldId id="263" r:id="rId13"/>
    <p:sldId id="269" r:id="rId14"/>
    <p:sldId id="268" r:id="rId15"/>
    <p:sldId id="264" r:id="rId16"/>
    <p:sldId id="270" r:id="rId17"/>
    <p:sldId id="272" r:id="rId18"/>
    <p:sldId id="274" r:id="rId19"/>
  </p:sldIdLst>
  <p:sldSz cx="9144000" cy="6858000" type="screen4x3"/>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4" d="100"/>
          <a:sy n="54" d="100"/>
        </p:scale>
        <p:origin x="-936" y="-4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1"/>
      </p:bgRef>
    </p:bg>
    <p:spTree>
      <p:nvGrpSpPr>
        <p:cNvPr id="1" name=""/>
        <p:cNvGrpSpPr/>
        <p:nvPr/>
      </p:nvGrpSpPr>
      <p:grpSpPr>
        <a:xfrm>
          <a:off x="0" y="0"/>
          <a:ext cx="0" cy="0"/>
          <a:chOff x="0" y="0"/>
          <a:chExt cx="0" cy="0"/>
        </a:xfrm>
      </p:grpSpPr>
      <p:sp>
        <p:nvSpPr>
          <p:cNvPr id="8" name="Pravokutnik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avni poveznik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Naslov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r-HR" smtClean="0"/>
              <a:t>Uredite stil naslova matrice</a:t>
            </a:r>
            <a:endParaRPr kumimoji="0" lang="en-US"/>
          </a:p>
        </p:txBody>
      </p:sp>
      <p:sp>
        <p:nvSpPr>
          <p:cNvPr id="25" name="Podnaslov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Uredite stil podnaslova matrice</a:t>
            </a:r>
            <a:endParaRPr kumimoji="0" lang="en-US"/>
          </a:p>
        </p:txBody>
      </p:sp>
      <p:sp>
        <p:nvSpPr>
          <p:cNvPr id="31" name="Rezervirano mjesto datum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E62A18F-CF4C-4580-9DF0-4FD8F1699C5D}" type="datetimeFigureOut">
              <a:rPr lang="hr-HR" smtClean="0"/>
              <a:pPr/>
              <a:t>9.4.2019.</a:t>
            </a:fld>
            <a:endParaRPr lang="hr-HR"/>
          </a:p>
        </p:txBody>
      </p:sp>
      <p:sp>
        <p:nvSpPr>
          <p:cNvPr id="18" name="Rezervirano mjesto podnožja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r-HR"/>
          </a:p>
        </p:txBody>
      </p:sp>
      <p:sp>
        <p:nvSpPr>
          <p:cNvPr id="29" name="Rezervirano mjesto broja slajda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261B706-8FA7-4B72-8185-FECFDFA07846}"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BE62A18F-CF4C-4580-9DF0-4FD8F1699C5D}" type="datetimeFigureOut">
              <a:rPr lang="hr-HR" smtClean="0"/>
              <a:pPr/>
              <a:t>9.4.2019.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261B706-8FA7-4B72-8185-FECFDFA07846}"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553200" y="274955"/>
            <a:ext cx="1524000" cy="5851525"/>
          </a:xfrm>
        </p:spPr>
        <p:txBody>
          <a:bodyPr vert="eaVert" anchor="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274642"/>
            <a:ext cx="6019800" cy="5851525"/>
          </a:xfrm>
        </p:spPr>
        <p:txBody>
          <a:bodyPr vert="eaVer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a:xfrm>
            <a:off x="4242816" y="6557946"/>
            <a:ext cx="2002464" cy="226902"/>
          </a:xfrm>
        </p:spPr>
        <p:txBody>
          <a:bodyPr/>
          <a:lstStyle/>
          <a:p>
            <a:fld id="{BE62A18F-CF4C-4580-9DF0-4FD8F1699C5D}" type="datetimeFigureOut">
              <a:rPr lang="hr-HR" smtClean="0"/>
              <a:pPr/>
              <a:t>9.4.2019.</a:t>
            </a:fld>
            <a:endParaRPr lang="hr-HR"/>
          </a:p>
        </p:txBody>
      </p:sp>
      <p:sp>
        <p:nvSpPr>
          <p:cNvPr id="5" name="Rezervirano mjesto podnožja 4"/>
          <p:cNvSpPr>
            <a:spLocks noGrp="1"/>
          </p:cNvSpPr>
          <p:nvPr>
            <p:ph type="ftr" sz="quarter" idx="11"/>
          </p:nvPr>
        </p:nvSpPr>
        <p:spPr>
          <a:xfrm>
            <a:off x="457200" y="6556248"/>
            <a:ext cx="3657600" cy="228600"/>
          </a:xfrm>
        </p:spPr>
        <p:txBody>
          <a:bodyPr/>
          <a:lstStyle/>
          <a:p>
            <a:endParaRPr lang="hr-HR"/>
          </a:p>
        </p:txBody>
      </p:sp>
      <p:sp>
        <p:nvSpPr>
          <p:cNvPr id="6" name="Rezervirano mjesto broja slajda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261B706-8FA7-4B72-8185-FECFDFA07846}"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Uredite stil naslova matrice</a:t>
            </a:r>
            <a:endParaRPr kumimoji="0" lang="en-US"/>
          </a:p>
        </p:txBody>
      </p:sp>
      <p:sp>
        <p:nvSpPr>
          <p:cNvPr id="3" name="Rezervirano mjesto sadržaja 2"/>
          <p:cNvSpPr>
            <a:spLocks noGrp="1"/>
          </p:cNvSpPr>
          <p:nvPr>
            <p:ph idx="1"/>
          </p:nvPr>
        </p:nvSpPr>
        <p:spPr/>
        <p:txBody>
          <a:body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BE62A18F-CF4C-4580-9DF0-4FD8F1699C5D}" type="datetimeFigureOut">
              <a:rPr lang="hr-HR" smtClean="0"/>
              <a:pPr/>
              <a:t>9.4.2019.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261B706-8FA7-4B72-8185-FECFDFA07846}"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Uredite stilove teksta matrice</a:t>
            </a:r>
          </a:p>
        </p:txBody>
      </p:sp>
      <p:sp>
        <p:nvSpPr>
          <p:cNvPr id="4" name="Rezervirano mjesto datum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E62A18F-CF4C-4580-9DF0-4FD8F1699C5D}" type="datetimeFigureOut">
              <a:rPr lang="hr-HR" smtClean="0"/>
              <a:pPr/>
              <a:t>9.4.2019.</a:t>
            </a:fld>
            <a:endParaRPr lang="hr-HR"/>
          </a:p>
        </p:txBody>
      </p:sp>
      <p:sp>
        <p:nvSpPr>
          <p:cNvPr id="5" name="Rezervirano mjesto podnožja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r-HR"/>
          </a:p>
        </p:txBody>
      </p:sp>
      <p:sp>
        <p:nvSpPr>
          <p:cNvPr id="6" name="Rezervirano mjesto broja slajda 5"/>
          <p:cNvSpPr>
            <a:spLocks noGrp="1"/>
          </p:cNvSpPr>
          <p:nvPr>
            <p:ph type="sldNum" sz="quarter" idx="12"/>
          </p:nvPr>
        </p:nvSpPr>
        <p:spPr>
          <a:xfrm>
            <a:off x="6733952" y="6555112"/>
            <a:ext cx="588336" cy="228600"/>
          </a:xfrm>
        </p:spPr>
        <p:txBody>
          <a:bodyPr/>
          <a:lstStyle/>
          <a:p>
            <a:fld id="{B261B706-8FA7-4B72-8185-FECFDFA07846}"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p>
            <a:r>
              <a:rPr kumimoji="0" lang="hr-HR" smtClean="0"/>
              <a:t>Uredite stil naslova matrice</a:t>
            </a:r>
            <a:endParaRPr kumimoji="0" lang="en-US"/>
          </a:p>
        </p:txBody>
      </p:sp>
      <p:sp>
        <p:nvSpPr>
          <p:cNvPr id="3" name="Rezervirano mjesto sadržaja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BE62A18F-CF4C-4580-9DF0-4FD8F1699C5D}" type="datetimeFigureOut">
              <a:rPr lang="hr-HR" smtClean="0"/>
              <a:pPr/>
              <a:t>9.4.2019.</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261B706-8FA7-4B72-8185-FECFDFA07846}"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nchor="b"/>
          <a:lstStyle>
            <a:lvl1pPr>
              <a:defRPr/>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4" name="Rezervirano mjesto teksta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5" name="Rezervirano mjesto sadržaja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p>
            <a:fld id="{BE62A18F-CF4C-4580-9DF0-4FD8F1699C5D}" type="datetimeFigureOut">
              <a:rPr lang="hr-HR" smtClean="0"/>
              <a:pPr/>
              <a:t>9.4.2019.</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B261B706-8FA7-4B72-8185-FECFDFA07846}"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p>
            <a:r>
              <a:rPr kumimoji="0" lang="hr-HR" smtClean="0"/>
              <a:t>Uredite stil naslova matrice</a:t>
            </a:r>
            <a:endParaRPr kumimoji="0" lang="en-US"/>
          </a:p>
        </p:txBody>
      </p:sp>
      <p:sp>
        <p:nvSpPr>
          <p:cNvPr id="3" name="Rezervirano mjesto datuma 2"/>
          <p:cNvSpPr>
            <a:spLocks noGrp="1"/>
          </p:cNvSpPr>
          <p:nvPr>
            <p:ph type="dt" sz="half" idx="10"/>
          </p:nvPr>
        </p:nvSpPr>
        <p:spPr/>
        <p:txBody>
          <a:bodyPr/>
          <a:lstStyle/>
          <a:p>
            <a:fld id="{BE62A18F-CF4C-4580-9DF0-4FD8F1699C5D}" type="datetimeFigureOut">
              <a:rPr lang="hr-HR" smtClean="0"/>
              <a:pPr/>
              <a:t>9.4.2019.</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B261B706-8FA7-4B72-8185-FECFDFA07846}"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lvl1pPr>
              <a:defRPr>
                <a:solidFill>
                  <a:schemeClr val="tx2"/>
                </a:solidFill>
              </a:defRPr>
            </a:lvl1pPr>
            <a:extLst/>
          </a:lstStyle>
          <a:p>
            <a:fld id="{BE62A18F-CF4C-4580-9DF0-4FD8F1699C5D}" type="datetimeFigureOut">
              <a:rPr lang="hr-HR" smtClean="0"/>
              <a:pPr/>
              <a:t>9.4.2019.</a:t>
            </a:fld>
            <a:endParaRPr lang="hr-HR"/>
          </a:p>
        </p:txBody>
      </p:sp>
      <p:sp>
        <p:nvSpPr>
          <p:cNvPr id="3" name="Rezervirano mjesto podnožja 2"/>
          <p:cNvSpPr>
            <a:spLocks noGrp="1"/>
          </p:cNvSpPr>
          <p:nvPr>
            <p:ph type="ftr" sz="quarter" idx="11"/>
          </p:nvPr>
        </p:nvSpPr>
        <p:spPr/>
        <p:txBody>
          <a:bodyPr/>
          <a:lstStyle>
            <a:lvl1pPr>
              <a:defRPr>
                <a:solidFill>
                  <a:schemeClr val="tx2"/>
                </a:solidFill>
              </a:defRPr>
            </a:lvl1pPr>
            <a:extLst/>
          </a:lstStyle>
          <a:p>
            <a:endParaRPr lang="hr-HR"/>
          </a:p>
        </p:txBody>
      </p:sp>
      <p:sp>
        <p:nvSpPr>
          <p:cNvPr id="4" name="Rezervirano mjesto broja slajda 3"/>
          <p:cNvSpPr>
            <a:spLocks noGrp="1"/>
          </p:cNvSpPr>
          <p:nvPr>
            <p:ph type="sldNum" sz="quarter" idx="12"/>
          </p:nvPr>
        </p:nvSpPr>
        <p:spPr/>
        <p:txBody>
          <a:bodyPr/>
          <a:lstStyle/>
          <a:p>
            <a:fld id="{B261B706-8FA7-4B72-8185-FECFDFA07846}"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r-HR" smtClean="0"/>
              <a:t>Uredite stil naslova matrice</a:t>
            </a:r>
            <a:endParaRPr kumimoji="0" lang="en-US"/>
          </a:p>
        </p:txBody>
      </p:sp>
      <p:sp>
        <p:nvSpPr>
          <p:cNvPr id="3" name="Rezervirano mjesto teksta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Uredite stilove teksta matrice</a:t>
            </a:r>
          </a:p>
        </p:txBody>
      </p:sp>
      <p:sp>
        <p:nvSpPr>
          <p:cNvPr id="4" name="Rezervirano mjesto sadržaja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BE62A18F-CF4C-4580-9DF0-4FD8F1699C5D}" type="datetimeFigureOut">
              <a:rPr lang="hr-HR" smtClean="0"/>
              <a:pPr/>
              <a:t>9.4.2019.</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261B706-8FA7-4B72-8185-FECFDFA07846}"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2"/>
      </p:bgRef>
    </p:bg>
    <p:spTree>
      <p:nvGrpSpPr>
        <p:cNvPr id="1" name=""/>
        <p:cNvGrpSpPr/>
        <p:nvPr/>
      </p:nvGrpSpPr>
      <p:grpSpPr>
        <a:xfrm>
          <a:off x="0" y="0"/>
          <a:ext cx="0" cy="0"/>
          <a:chOff x="0" y="0"/>
          <a:chExt cx="0" cy="0"/>
        </a:xfrm>
      </p:grpSpPr>
      <p:sp>
        <p:nvSpPr>
          <p:cNvPr id="8" name="Pravokutni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avokutni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slov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r-HR" smtClean="0"/>
              <a:t>Uredite stil naslova matrice</a:t>
            </a:r>
            <a:endParaRPr kumimoji="0" lang="en-US" dirty="0"/>
          </a:p>
        </p:txBody>
      </p:sp>
      <p:sp>
        <p:nvSpPr>
          <p:cNvPr id="4" name="Rezervirano mjesto teksta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r-HR" smtClean="0"/>
              <a:t>Uredite stilove teksta matrice</a:t>
            </a:r>
          </a:p>
        </p:txBody>
      </p:sp>
      <p:sp>
        <p:nvSpPr>
          <p:cNvPr id="5" name="Rezervirano mjesto datuma 4"/>
          <p:cNvSpPr>
            <a:spLocks noGrp="1"/>
          </p:cNvSpPr>
          <p:nvPr>
            <p:ph type="dt" sz="half" idx="10"/>
          </p:nvPr>
        </p:nvSpPr>
        <p:spPr/>
        <p:txBody>
          <a:bodyPr/>
          <a:lstStyle/>
          <a:p>
            <a:fld id="{BE62A18F-CF4C-4580-9DF0-4FD8F1699C5D}" type="datetimeFigureOut">
              <a:rPr lang="hr-HR" smtClean="0"/>
              <a:pPr/>
              <a:t>9.4.2019.</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261B706-8FA7-4B72-8185-FECFDFA07846}" type="slidenum">
              <a:rPr lang="hr-HR" smtClean="0"/>
              <a:pPr/>
              <a:t>‹#›</a:t>
            </a:fld>
            <a:endParaRPr lang="hr-HR"/>
          </a:p>
        </p:txBody>
      </p:sp>
      <p:sp>
        <p:nvSpPr>
          <p:cNvPr id="10" name="Rezervirano mjesto slik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r-HR" smtClean="0"/>
              <a:t>Kliknite ikonu da biste dodali  sliku</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avokutnik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Rezervirano mjesto naslova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hr-HR" smtClean="0"/>
              <a:t>Uredite stil naslova matrice</a:t>
            </a:r>
            <a:endParaRPr kumimoji="0" lang="en-US"/>
          </a:p>
        </p:txBody>
      </p:sp>
      <p:sp>
        <p:nvSpPr>
          <p:cNvPr id="31" name="Rezervirano mjesto teksta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hr-HR" smtClean="0"/>
              <a:t>Uredite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27" name="Rezervirano mjesto datum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E62A18F-CF4C-4580-9DF0-4FD8F1699C5D}" type="datetimeFigureOut">
              <a:rPr lang="hr-HR" smtClean="0"/>
              <a:pPr/>
              <a:t>9.4.2019.</a:t>
            </a:fld>
            <a:endParaRPr lang="hr-HR"/>
          </a:p>
        </p:txBody>
      </p:sp>
      <p:sp>
        <p:nvSpPr>
          <p:cNvPr id="4" name="Rezervirano mjesto podnožja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r-HR"/>
          </a:p>
        </p:txBody>
      </p:sp>
      <p:sp>
        <p:nvSpPr>
          <p:cNvPr id="16" name="Rezervirano mjesto broja slajda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261B706-8FA7-4B72-8185-FECFDFA07846}"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3366868" y="764704"/>
            <a:ext cx="5105400" cy="4104456"/>
          </a:xfrm>
        </p:spPr>
        <p:txBody>
          <a:bodyPr>
            <a:normAutofit/>
          </a:bodyPr>
          <a:lstStyle/>
          <a:p>
            <a:pPr algn="ctr"/>
            <a:r>
              <a:rPr lang="hr-HR" i="1" dirty="0" smtClean="0">
                <a:solidFill>
                  <a:schemeClr val="tx1">
                    <a:lumMod val="95000"/>
                    <a:lumOff val="5000"/>
                  </a:schemeClr>
                </a:solidFill>
              </a:rPr>
              <a:t>B</a:t>
            </a:r>
            <a:r>
              <a:rPr lang="hr-HR" i="1" dirty="0" smtClean="0">
                <a:solidFill>
                  <a:srgbClr val="FFFF00"/>
                </a:solidFill>
              </a:rPr>
              <a:t>o</a:t>
            </a:r>
            <a:r>
              <a:rPr lang="hr-HR" i="1" dirty="0" smtClean="0">
                <a:solidFill>
                  <a:srgbClr val="00B050"/>
                </a:solidFill>
              </a:rPr>
              <a:t>j</a:t>
            </a:r>
            <a:r>
              <a:rPr lang="hr-HR" i="1" dirty="0" smtClean="0">
                <a:solidFill>
                  <a:srgbClr val="002060"/>
                </a:solidFill>
              </a:rPr>
              <a:t>e</a:t>
            </a:r>
            <a:r>
              <a:rPr lang="hr-HR" b="0" i="1" dirty="0" smtClean="0"/>
              <a:t> biljnog i životinjskog svijeta Gorskog kotara</a:t>
            </a:r>
            <a:endParaRPr lang="hr-HR" b="0" i="1" dirty="0"/>
          </a:p>
        </p:txBody>
      </p:sp>
      <p:sp>
        <p:nvSpPr>
          <p:cNvPr id="3" name="Podnaslov 2"/>
          <p:cNvSpPr>
            <a:spLocks noGrp="1"/>
          </p:cNvSpPr>
          <p:nvPr>
            <p:ph type="subTitle" idx="1"/>
          </p:nvPr>
        </p:nvSpPr>
        <p:spPr>
          <a:xfrm>
            <a:off x="3354442" y="3539864"/>
            <a:ext cx="5114778" cy="2625440"/>
          </a:xfrm>
        </p:spPr>
        <p:txBody>
          <a:bodyPr>
            <a:normAutofit/>
          </a:bodyPr>
          <a:lstStyle/>
          <a:p>
            <a:pPr algn="ctr"/>
            <a:r>
              <a:rPr lang="hr-HR" dirty="0" smtClean="0"/>
              <a:t> </a:t>
            </a:r>
          </a:p>
          <a:p>
            <a:pPr algn="ctr"/>
            <a:endParaRPr lang="hr-HR" sz="4600" i="1" dirty="0"/>
          </a:p>
        </p:txBody>
      </p:sp>
    </p:spTree>
    <p:extLst>
      <p:ext uri="{BB962C8B-B14F-4D97-AF65-F5344CB8AC3E}">
        <p14:creationId xmlns:p14="http://schemas.microsoft.com/office/powerpoint/2010/main" val="1639253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39000" cy="228640"/>
          </a:xfrm>
        </p:spPr>
        <p:txBody>
          <a:bodyPr>
            <a:normAutofit fontScale="90000"/>
          </a:bodyPr>
          <a:lstStyle/>
          <a:p>
            <a:endParaRPr lang="hr-HR"/>
          </a:p>
        </p:txBody>
      </p:sp>
      <p:sp>
        <p:nvSpPr>
          <p:cNvPr id="3" name="Rezervirano mjesto sadržaja 2"/>
          <p:cNvSpPr>
            <a:spLocks noGrp="1"/>
          </p:cNvSpPr>
          <p:nvPr>
            <p:ph idx="1"/>
          </p:nvPr>
        </p:nvSpPr>
        <p:spPr>
          <a:xfrm>
            <a:off x="457200" y="836712"/>
            <a:ext cx="7239000" cy="5619024"/>
          </a:xfrm>
        </p:spPr>
        <p:txBody>
          <a:bodyPr/>
          <a:lstStyle/>
          <a:p>
            <a:pPr marL="0" indent="0">
              <a:buNone/>
            </a:pPr>
            <a:r>
              <a:rPr lang="hr-HR" i="1" dirty="0" smtClean="0">
                <a:solidFill>
                  <a:srgbClr val="222222"/>
                </a:solidFill>
              </a:rPr>
              <a:t>- </a:t>
            </a:r>
            <a:r>
              <a:rPr lang="hr-HR" b="1" i="1" dirty="0" smtClean="0">
                <a:solidFill>
                  <a:srgbClr val="222222"/>
                </a:solidFill>
              </a:rPr>
              <a:t>gnjurac</a:t>
            </a:r>
            <a:r>
              <a:rPr lang="hr-HR" i="1" dirty="0" smtClean="0">
                <a:solidFill>
                  <a:srgbClr val="222222"/>
                </a:solidFill>
              </a:rPr>
              <a:t>, ptica</a:t>
            </a:r>
          </a:p>
          <a:p>
            <a:pPr>
              <a:buFontTx/>
              <a:buChar char="-"/>
            </a:pPr>
            <a:r>
              <a:rPr lang="hr-HR" i="1" dirty="0" smtClean="0">
                <a:solidFill>
                  <a:srgbClr val="222222"/>
                </a:solidFill>
              </a:rPr>
              <a:t>v</a:t>
            </a:r>
            <a:r>
              <a:rPr lang="vi-VN" i="1" dirty="0" smtClean="0">
                <a:solidFill>
                  <a:srgbClr val="222222"/>
                </a:solidFill>
              </a:rPr>
              <a:t>jenčano </a:t>
            </a:r>
            <a:r>
              <a:rPr lang="vi-VN" i="1" dirty="0">
                <a:solidFill>
                  <a:srgbClr val="222222"/>
                </a:solidFill>
              </a:rPr>
              <a:t>ruho obilježavaju sjajne boje na vratu i glavi, a pored toga oblikuju se i čuperci na glavi. Obično ruho je najčešće sivo i smeđe</a:t>
            </a:r>
            <a:r>
              <a:rPr lang="vi-VN" i="1" dirty="0" smtClean="0">
                <a:solidFill>
                  <a:srgbClr val="222222"/>
                </a:solidFill>
              </a:rPr>
              <a:t>.</a:t>
            </a:r>
            <a:endParaRPr lang="hr-HR" i="1" dirty="0" smtClean="0">
              <a:solidFill>
                <a:srgbClr val="222222"/>
              </a:solidFill>
            </a:endParaRPr>
          </a:p>
          <a:p>
            <a:pPr>
              <a:buFontTx/>
              <a:buChar char="-"/>
            </a:pPr>
            <a:endParaRPr lang="hr-HR" i="1" dirty="0">
              <a:solidFill>
                <a:srgbClr val="222222"/>
              </a:solidFill>
            </a:endParaRPr>
          </a:p>
          <a:p>
            <a:pPr>
              <a:buFontTx/>
              <a:buChar char="-"/>
            </a:pPr>
            <a:r>
              <a:rPr lang="hr-HR" i="1" dirty="0" smtClean="0">
                <a:solidFill>
                  <a:srgbClr val="222222"/>
                </a:solidFill>
              </a:rPr>
              <a:t>                                 </a:t>
            </a:r>
          </a:p>
          <a:p>
            <a:pPr>
              <a:buFontTx/>
              <a:buChar char="-"/>
            </a:pPr>
            <a:r>
              <a:rPr lang="hr-HR" sz="1800" i="1" dirty="0" smtClean="0">
                <a:solidFill>
                  <a:srgbClr val="222222"/>
                </a:solidFill>
              </a:rPr>
              <a:t>                                                         </a:t>
            </a:r>
            <a:r>
              <a:rPr lang="hr-HR" sz="1800" b="1" i="1" dirty="0" smtClean="0">
                <a:solidFill>
                  <a:srgbClr val="222222"/>
                </a:solidFill>
              </a:rPr>
              <a:t>Gnjurac</a:t>
            </a:r>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3501007"/>
            <a:ext cx="3672408" cy="2555997"/>
          </a:xfrm>
          <a:prstGeom prst="rect">
            <a:avLst/>
          </a:prstGeom>
        </p:spPr>
      </p:pic>
    </p:spTree>
    <p:extLst>
      <p:ext uri="{BB962C8B-B14F-4D97-AF65-F5344CB8AC3E}">
        <p14:creationId xmlns:p14="http://schemas.microsoft.com/office/powerpoint/2010/main" val="65562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39000" cy="45719"/>
          </a:xfrm>
        </p:spPr>
        <p:txBody>
          <a:bodyPr>
            <a:normAutofit fontScale="90000"/>
          </a:bodyPr>
          <a:lstStyle/>
          <a:p>
            <a:endParaRPr lang="hr-HR" dirty="0"/>
          </a:p>
        </p:txBody>
      </p:sp>
      <p:sp>
        <p:nvSpPr>
          <p:cNvPr id="3" name="Rezervirano mjesto sadržaja 2"/>
          <p:cNvSpPr>
            <a:spLocks noGrp="1"/>
          </p:cNvSpPr>
          <p:nvPr>
            <p:ph idx="1"/>
          </p:nvPr>
        </p:nvSpPr>
        <p:spPr>
          <a:xfrm>
            <a:off x="457200" y="548680"/>
            <a:ext cx="7239000" cy="5907056"/>
          </a:xfrm>
        </p:spPr>
        <p:txBody>
          <a:bodyPr/>
          <a:lstStyle/>
          <a:p>
            <a:pPr marL="0" lvl="0" indent="0">
              <a:buClr>
                <a:srgbClr val="B13F9A"/>
              </a:buClr>
              <a:buNone/>
            </a:pPr>
            <a:r>
              <a:rPr lang="hr-HR" b="1" i="1" dirty="0">
                <a:solidFill>
                  <a:prstClr val="black"/>
                </a:solidFill>
              </a:rPr>
              <a:t>Koje životinje mijenjaju </a:t>
            </a:r>
            <a:r>
              <a:rPr lang="hr-HR" b="1" i="1" dirty="0" smtClean="0">
                <a:solidFill>
                  <a:prstClr val="black"/>
                </a:solidFill>
              </a:rPr>
              <a:t>boju?</a:t>
            </a:r>
            <a:endParaRPr lang="hr-HR" b="1" i="1" dirty="0">
              <a:solidFill>
                <a:prstClr val="black"/>
              </a:solidFill>
            </a:endParaRPr>
          </a:p>
          <a:p>
            <a:pPr marL="0" lvl="0" indent="0">
              <a:buClr>
                <a:srgbClr val="B13F9A"/>
              </a:buClr>
              <a:buNone/>
            </a:pPr>
            <a:r>
              <a:rPr lang="hr-HR" i="1" dirty="0">
                <a:solidFill>
                  <a:prstClr val="black"/>
                </a:solidFill>
              </a:rPr>
              <a:t>	</a:t>
            </a:r>
            <a:endParaRPr lang="hr-HR" i="1" dirty="0" smtClean="0">
              <a:solidFill>
                <a:prstClr val="black"/>
              </a:solidFill>
            </a:endParaRPr>
          </a:p>
          <a:p>
            <a:pPr marL="0" lvl="0" indent="0">
              <a:buClr>
                <a:srgbClr val="B13F9A"/>
              </a:buClr>
              <a:buNone/>
            </a:pPr>
            <a:r>
              <a:rPr lang="hr-HR" i="1" dirty="0">
                <a:solidFill>
                  <a:prstClr val="black"/>
                </a:solidFill>
              </a:rPr>
              <a:t>	</a:t>
            </a:r>
            <a:r>
              <a:rPr lang="hr-HR" i="1" dirty="0" smtClean="0">
                <a:solidFill>
                  <a:prstClr val="black"/>
                </a:solidFill>
              </a:rPr>
              <a:t>Životinje </a:t>
            </a:r>
            <a:r>
              <a:rPr lang="hr-HR" i="1" dirty="0">
                <a:solidFill>
                  <a:prstClr val="black"/>
                </a:solidFill>
              </a:rPr>
              <a:t>koje mijenjaju boju </a:t>
            </a:r>
            <a:r>
              <a:rPr lang="hr-HR" i="1" dirty="0" smtClean="0">
                <a:solidFill>
                  <a:prstClr val="black"/>
                </a:solidFill>
              </a:rPr>
              <a:t>su</a:t>
            </a:r>
            <a:r>
              <a:rPr lang="hr-HR" i="1" dirty="0">
                <a:solidFill>
                  <a:prstClr val="black"/>
                </a:solidFill>
              </a:rPr>
              <a:t>: zec, vjeverica, srna, </a:t>
            </a:r>
            <a:r>
              <a:rPr lang="hr-HR" i="1" dirty="0" smtClean="0">
                <a:solidFill>
                  <a:prstClr val="black"/>
                </a:solidFill>
              </a:rPr>
              <a:t>pastrva, ptice, kukci.</a:t>
            </a:r>
          </a:p>
          <a:p>
            <a:pPr marL="0" lvl="0" indent="0">
              <a:buClr>
                <a:srgbClr val="B13F9A"/>
              </a:buClr>
              <a:buNone/>
            </a:pPr>
            <a:endParaRPr lang="hr-HR" i="1" dirty="0" smtClean="0">
              <a:solidFill>
                <a:prstClr val="black"/>
              </a:solidFill>
            </a:endParaRPr>
          </a:p>
          <a:p>
            <a:pPr marL="0" lvl="0" indent="0">
              <a:buClr>
                <a:srgbClr val="B13F9A"/>
              </a:buClr>
              <a:buNone/>
            </a:pPr>
            <a:r>
              <a:rPr lang="hr-HR" i="1" dirty="0">
                <a:solidFill>
                  <a:prstClr val="black"/>
                </a:solidFill>
              </a:rPr>
              <a:t>	</a:t>
            </a:r>
            <a:r>
              <a:rPr lang="hr-HR" i="1" dirty="0" smtClean="0">
                <a:solidFill>
                  <a:prstClr val="black"/>
                </a:solidFill>
              </a:rPr>
              <a:t>Neki kukci </a:t>
            </a:r>
            <a:r>
              <a:rPr lang="hr-HR" i="1">
                <a:solidFill>
                  <a:prstClr val="black"/>
                </a:solidFill>
              </a:rPr>
              <a:t>kao </a:t>
            </a:r>
            <a:r>
              <a:rPr lang="hr-HR" i="1" smtClean="0">
                <a:solidFill>
                  <a:prstClr val="black"/>
                </a:solidFill>
              </a:rPr>
              <a:t>beskralješnjaci </a:t>
            </a:r>
            <a:r>
              <a:rPr lang="hr-HR" i="1" dirty="0">
                <a:solidFill>
                  <a:prstClr val="black"/>
                </a:solidFill>
              </a:rPr>
              <a:t>prilagode svoje boje staništu i okolišu u kojemu se nalaze.</a:t>
            </a:r>
          </a:p>
          <a:p>
            <a:pPr marL="0" lvl="0" indent="0">
              <a:buClr>
                <a:srgbClr val="B13F9A"/>
              </a:buClr>
              <a:buNone/>
            </a:pPr>
            <a:endParaRPr lang="hr-HR" i="1" dirty="0" smtClean="0">
              <a:solidFill>
                <a:prstClr val="black"/>
              </a:solidFill>
            </a:endParaRPr>
          </a:p>
          <a:p>
            <a:pPr marL="0" lvl="0" indent="0">
              <a:buClr>
                <a:srgbClr val="B13F9A"/>
              </a:buClr>
              <a:buNone/>
            </a:pPr>
            <a:r>
              <a:rPr lang="hr-HR" i="1" dirty="0">
                <a:solidFill>
                  <a:prstClr val="black"/>
                </a:solidFill>
              </a:rPr>
              <a:t>	</a:t>
            </a:r>
            <a:r>
              <a:rPr lang="hr-HR" i="1" dirty="0" smtClean="0">
                <a:solidFill>
                  <a:prstClr val="black"/>
                </a:solidFill>
              </a:rPr>
              <a:t>U ovoj prezentaciji istražili smo i obradili kralješnjake – sisavce i ptice i njihovo mijenjanje boja.</a:t>
            </a:r>
          </a:p>
          <a:p>
            <a:pPr marL="0" lvl="0" indent="0">
              <a:buClr>
                <a:srgbClr val="B13F9A"/>
              </a:buClr>
              <a:buNone/>
            </a:pPr>
            <a:endParaRPr lang="hr-HR" i="1" dirty="0">
              <a:solidFill>
                <a:prstClr val="black"/>
              </a:solidFill>
            </a:endParaRPr>
          </a:p>
          <a:p>
            <a:endParaRPr lang="hr-HR" dirty="0" smtClean="0"/>
          </a:p>
          <a:p>
            <a:pPr marL="0" indent="0">
              <a:buNone/>
            </a:pPr>
            <a:endParaRPr lang="hr-HR" dirty="0"/>
          </a:p>
        </p:txBody>
      </p:sp>
    </p:spTree>
    <p:extLst>
      <p:ext uri="{BB962C8B-B14F-4D97-AF65-F5344CB8AC3E}">
        <p14:creationId xmlns:p14="http://schemas.microsoft.com/office/powerpoint/2010/main" val="342076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457200" y="228919"/>
            <a:ext cx="8229600" cy="45719"/>
          </a:xfrm>
        </p:spPr>
        <p:txBody>
          <a:bodyPr>
            <a:normAutofit fontScale="90000"/>
          </a:bodyPr>
          <a:lstStyle/>
          <a:p>
            <a:endParaRPr lang="hr-HR"/>
          </a:p>
        </p:txBody>
      </p:sp>
      <p:sp>
        <p:nvSpPr>
          <p:cNvPr id="3" name="Rezervirano mjesto sadržaja 2"/>
          <p:cNvSpPr>
            <a:spLocks noGrp="1"/>
          </p:cNvSpPr>
          <p:nvPr>
            <p:ph idx="1"/>
          </p:nvPr>
        </p:nvSpPr>
        <p:spPr>
          <a:xfrm>
            <a:off x="457200" y="620688"/>
            <a:ext cx="8229600" cy="5505475"/>
          </a:xfrm>
        </p:spPr>
        <p:txBody>
          <a:bodyPr/>
          <a:lstStyle/>
          <a:p>
            <a:pPr marL="0" indent="0">
              <a:buNone/>
            </a:pPr>
            <a:r>
              <a:rPr lang="hr-HR" b="1" i="1" dirty="0" smtClean="0"/>
              <a:t>Zec</a:t>
            </a:r>
            <a:r>
              <a:rPr lang="hr-HR" i="1" dirty="0" smtClean="0"/>
              <a:t>, sisavac, glodavac </a:t>
            </a:r>
          </a:p>
          <a:p>
            <a:pPr marL="0" indent="0">
              <a:buNone/>
            </a:pPr>
            <a:endParaRPr lang="hr-HR" i="1" dirty="0" smtClean="0"/>
          </a:p>
          <a:p>
            <a:pPr marL="0" indent="0">
              <a:buNone/>
            </a:pPr>
            <a:r>
              <a:rPr lang="hr-HR" i="1" dirty="0" smtClean="0"/>
              <a:t>- u prirodi ga nalazimo u smeđoj boji. Zimi se pojavljuje bijela dlaka kako bi se lakše zaštitio od grabežljivca.</a:t>
            </a:r>
          </a:p>
          <a:p>
            <a:pPr marL="0" indent="0">
              <a:buNone/>
            </a:pPr>
            <a:r>
              <a:rPr lang="hr-HR" i="1" dirty="0" smtClean="0"/>
              <a:t>- prilikom promjene dlake, linjanja i rasta nove dlake tokom ljeta može se dogoditi da se javi svijetla dlaka kako bi hladila životinju jer tamna dlaka apsorbira toplinu. </a:t>
            </a:r>
          </a:p>
          <a:p>
            <a:pPr marL="0" indent="0">
              <a:buNone/>
            </a:pPr>
            <a:endParaRPr lang="hr-HR" i="1" dirty="0" smtClean="0"/>
          </a:p>
          <a:p>
            <a:pPr marL="0" indent="0">
              <a:buNone/>
            </a:pPr>
            <a:endParaRPr lang="hr-HR" i="1" dirty="0"/>
          </a:p>
        </p:txBody>
      </p:sp>
    </p:spTree>
    <p:extLst>
      <p:ext uri="{BB962C8B-B14F-4D97-AF65-F5344CB8AC3E}">
        <p14:creationId xmlns:p14="http://schemas.microsoft.com/office/powerpoint/2010/main" val="238489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39000" cy="45719"/>
          </a:xfrm>
        </p:spPr>
        <p:txBody>
          <a:bodyPr>
            <a:normAutofit fontScale="90000"/>
          </a:bodyPr>
          <a:lstStyle/>
          <a:p>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836712"/>
            <a:ext cx="3312368" cy="2746842"/>
          </a:xfr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3956784"/>
            <a:ext cx="3384376" cy="2355149"/>
          </a:xfrm>
          <a:prstGeom prst="rect">
            <a:avLst/>
          </a:prstGeom>
        </p:spPr>
      </p:pic>
      <p:sp>
        <p:nvSpPr>
          <p:cNvPr id="6" name="TekstniOkvir 5"/>
          <p:cNvSpPr txBox="1"/>
          <p:nvPr/>
        </p:nvSpPr>
        <p:spPr>
          <a:xfrm>
            <a:off x="4211960" y="1772816"/>
            <a:ext cx="3945311" cy="646331"/>
          </a:xfrm>
          <a:prstGeom prst="rect">
            <a:avLst/>
          </a:prstGeom>
          <a:noFill/>
        </p:spPr>
        <p:txBody>
          <a:bodyPr wrap="none" rtlCol="0">
            <a:spAutoFit/>
          </a:bodyPr>
          <a:lstStyle/>
          <a:p>
            <a:r>
              <a:rPr lang="hr-HR" b="1" i="1" dirty="0" smtClean="0"/>
              <a:t>Zec u proljeće, slikano u Gorskom </a:t>
            </a:r>
          </a:p>
          <a:p>
            <a:r>
              <a:rPr lang="hr-HR" b="1" i="1" dirty="0" smtClean="0"/>
              <a:t>kotaru, 2017. g.</a:t>
            </a:r>
            <a:endParaRPr lang="hr-HR" b="1" i="1" dirty="0"/>
          </a:p>
        </p:txBody>
      </p:sp>
      <p:sp>
        <p:nvSpPr>
          <p:cNvPr id="8" name="TekstniOkvir 7"/>
          <p:cNvSpPr txBox="1"/>
          <p:nvPr/>
        </p:nvSpPr>
        <p:spPr>
          <a:xfrm>
            <a:off x="4427984" y="4581128"/>
            <a:ext cx="4036682" cy="646331"/>
          </a:xfrm>
          <a:prstGeom prst="rect">
            <a:avLst/>
          </a:prstGeom>
          <a:noFill/>
        </p:spPr>
        <p:txBody>
          <a:bodyPr wrap="none" rtlCol="0">
            <a:spAutoFit/>
          </a:bodyPr>
          <a:lstStyle/>
          <a:p>
            <a:r>
              <a:rPr lang="hr-HR" b="1" i="1" dirty="0" smtClean="0"/>
              <a:t>Zec zimi, slikano u Gorskom kotaru</a:t>
            </a:r>
          </a:p>
          <a:p>
            <a:r>
              <a:rPr lang="hr-HR" b="1" i="1" dirty="0" smtClean="0"/>
              <a:t>2016. g.</a:t>
            </a:r>
            <a:endParaRPr lang="hr-HR" b="1" i="1" dirty="0"/>
          </a:p>
        </p:txBody>
      </p:sp>
    </p:spTree>
    <p:extLst>
      <p:ext uri="{BB962C8B-B14F-4D97-AF65-F5344CB8AC3E}">
        <p14:creationId xmlns:p14="http://schemas.microsoft.com/office/powerpoint/2010/main" val="406414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39000" cy="84624"/>
          </a:xfrm>
        </p:spPr>
        <p:txBody>
          <a:bodyPr>
            <a:normAutofit fontScale="90000"/>
          </a:bodyPr>
          <a:lstStyle/>
          <a:p>
            <a:endParaRPr lang="hr-HR" dirty="0"/>
          </a:p>
        </p:txBody>
      </p:sp>
      <p:sp>
        <p:nvSpPr>
          <p:cNvPr id="3" name="Rezervirano mjesto sadržaja 2"/>
          <p:cNvSpPr>
            <a:spLocks noGrp="1"/>
          </p:cNvSpPr>
          <p:nvPr>
            <p:ph idx="1"/>
          </p:nvPr>
        </p:nvSpPr>
        <p:spPr>
          <a:xfrm>
            <a:off x="457200" y="692696"/>
            <a:ext cx="7239000" cy="5763040"/>
          </a:xfrm>
        </p:spPr>
        <p:txBody>
          <a:bodyPr/>
          <a:lstStyle/>
          <a:p>
            <a:pPr marL="0" lvl="0" indent="0">
              <a:buClr>
                <a:srgbClr val="B13F9A"/>
              </a:buClr>
              <a:buNone/>
            </a:pPr>
            <a:r>
              <a:rPr lang="hr-HR" b="1" i="1" dirty="0">
                <a:solidFill>
                  <a:prstClr val="black"/>
                </a:solidFill>
              </a:rPr>
              <a:t>Vjeverica </a:t>
            </a:r>
            <a:r>
              <a:rPr lang="hr-HR" i="1" dirty="0">
                <a:solidFill>
                  <a:prstClr val="black"/>
                </a:solidFill>
              </a:rPr>
              <a:t>– sisavac, glodavac</a:t>
            </a:r>
          </a:p>
          <a:p>
            <a:pPr marL="0" lvl="0" indent="0">
              <a:buClr>
                <a:srgbClr val="B13F9A"/>
              </a:buClr>
              <a:buNone/>
            </a:pPr>
            <a:r>
              <a:rPr lang="hr-HR" i="1" dirty="0" smtClean="0">
                <a:solidFill>
                  <a:prstClr val="black"/>
                </a:solidFill>
              </a:rPr>
              <a:t> </a:t>
            </a:r>
          </a:p>
          <a:p>
            <a:pPr lvl="0">
              <a:buClr>
                <a:srgbClr val="B13F9A"/>
              </a:buClr>
              <a:buFontTx/>
              <a:buChar char="-"/>
            </a:pPr>
            <a:r>
              <a:rPr lang="hr-HR" i="1" dirty="0" smtClean="0">
                <a:solidFill>
                  <a:prstClr val="black"/>
                </a:solidFill>
              </a:rPr>
              <a:t>ljeti </a:t>
            </a:r>
            <a:r>
              <a:rPr lang="hr-HR" i="1" dirty="0">
                <a:solidFill>
                  <a:prstClr val="black"/>
                </a:solidFill>
              </a:rPr>
              <a:t>im je krzno tamno, skoro crno. </a:t>
            </a:r>
            <a:r>
              <a:rPr lang="hr-HR" i="1" dirty="0" smtClean="0">
                <a:solidFill>
                  <a:prstClr val="black"/>
                </a:solidFill>
              </a:rPr>
              <a:t>Zimi krzno </a:t>
            </a:r>
            <a:r>
              <a:rPr lang="hr-HR" i="1" dirty="0">
                <a:solidFill>
                  <a:prstClr val="black"/>
                </a:solidFill>
              </a:rPr>
              <a:t>vjeverice postaje sivo</a:t>
            </a:r>
            <a:r>
              <a:rPr lang="hr-HR" i="1" dirty="0" smtClean="0">
                <a:solidFill>
                  <a:prstClr val="black"/>
                </a:solidFill>
              </a:rPr>
              <a:t>.</a:t>
            </a:r>
          </a:p>
          <a:p>
            <a:pPr lvl="0">
              <a:buClr>
                <a:srgbClr val="B13F9A"/>
              </a:buClr>
              <a:buFontTx/>
              <a:buChar char="-"/>
            </a:pPr>
            <a:endParaRPr lang="hr-HR" i="1" dirty="0">
              <a:solidFill>
                <a:prstClr val="black"/>
              </a:solidFill>
            </a:endParaRPr>
          </a:p>
          <a:p>
            <a:pPr marL="0" indent="0">
              <a:buNone/>
            </a:pPr>
            <a:endParaRPr lang="hr-HR" dirty="0"/>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2852936"/>
            <a:ext cx="2376264" cy="3387440"/>
          </a:xfrm>
          <a:prstGeom prst="rect">
            <a:avLst/>
          </a:prstGeom>
        </p:spPr>
      </p:pic>
      <p:sp>
        <p:nvSpPr>
          <p:cNvPr id="6" name="TekstniOkvir 5"/>
          <p:cNvSpPr txBox="1"/>
          <p:nvPr/>
        </p:nvSpPr>
        <p:spPr>
          <a:xfrm>
            <a:off x="3635896" y="4051280"/>
            <a:ext cx="4444813" cy="646331"/>
          </a:xfrm>
          <a:prstGeom prst="rect">
            <a:avLst/>
          </a:prstGeom>
          <a:noFill/>
        </p:spPr>
        <p:txBody>
          <a:bodyPr wrap="square" rtlCol="0">
            <a:spAutoFit/>
          </a:bodyPr>
          <a:lstStyle/>
          <a:p>
            <a:r>
              <a:rPr lang="hr-HR" b="1" i="1" dirty="0" smtClean="0"/>
              <a:t>Vjeverica, slikano u Gorskom kotaru, </a:t>
            </a:r>
          </a:p>
          <a:p>
            <a:r>
              <a:rPr lang="hr-HR" b="1" i="1" dirty="0" smtClean="0"/>
              <a:t>2016. g.</a:t>
            </a:r>
            <a:endParaRPr lang="hr-HR" b="1" i="1" dirty="0"/>
          </a:p>
        </p:txBody>
      </p:sp>
    </p:spTree>
    <p:extLst>
      <p:ext uri="{BB962C8B-B14F-4D97-AF65-F5344CB8AC3E}">
        <p14:creationId xmlns:p14="http://schemas.microsoft.com/office/powerpoint/2010/main" val="318082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fade">
                                      <p:cBhvr>
                                        <p:cTn id="25"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58018"/>
          </a:xfrm>
        </p:spPr>
        <p:txBody>
          <a:bodyPr>
            <a:normAutofit fontScale="90000"/>
          </a:bodyPr>
          <a:lstStyle/>
          <a:p>
            <a:endParaRPr lang="hr-HR" dirty="0"/>
          </a:p>
        </p:txBody>
      </p:sp>
      <p:sp>
        <p:nvSpPr>
          <p:cNvPr id="3" name="Rezervirano mjesto sadržaja 2"/>
          <p:cNvSpPr>
            <a:spLocks noGrp="1"/>
          </p:cNvSpPr>
          <p:nvPr>
            <p:ph idx="1"/>
          </p:nvPr>
        </p:nvSpPr>
        <p:spPr>
          <a:xfrm>
            <a:off x="457200" y="620688"/>
            <a:ext cx="8229600" cy="5505475"/>
          </a:xfrm>
        </p:spPr>
        <p:txBody>
          <a:bodyPr/>
          <a:lstStyle/>
          <a:p>
            <a:pPr marL="0" indent="0">
              <a:buNone/>
            </a:pPr>
            <a:r>
              <a:rPr lang="hr-HR" b="1" i="1" dirty="0" smtClean="0"/>
              <a:t>Srna,</a:t>
            </a:r>
            <a:r>
              <a:rPr lang="hr-HR" i="1" dirty="0" smtClean="0"/>
              <a:t> srnjak, lane – papkari, preživači</a:t>
            </a:r>
          </a:p>
          <a:p>
            <a:pPr>
              <a:buFontTx/>
              <a:buChar char="-"/>
            </a:pPr>
            <a:endParaRPr lang="hr-HR" i="1" dirty="0" smtClean="0"/>
          </a:p>
          <a:p>
            <a:pPr marL="0" indent="0">
              <a:buNone/>
            </a:pPr>
            <a:r>
              <a:rPr lang="hr-HR" i="1" dirty="0" smtClean="0"/>
              <a:t>- ljetna dlaka im je crvenkastosmeđa, zimska dlaka siva i svijetlosmeđa.</a:t>
            </a:r>
          </a:p>
          <a:p>
            <a:pPr marL="0" indent="0">
              <a:buNone/>
            </a:pPr>
            <a:endParaRPr lang="hr-HR" i="1" dirty="0"/>
          </a:p>
          <a:p>
            <a:pPr>
              <a:buFontTx/>
              <a:buChar char="-"/>
            </a:pPr>
            <a:endParaRPr lang="hr-HR" i="1" dirty="0"/>
          </a:p>
        </p:txBody>
      </p:sp>
      <p:pic>
        <p:nvPicPr>
          <p:cNvPr id="7" name="Slik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3284984"/>
            <a:ext cx="4464496" cy="2183570"/>
          </a:xfrm>
          <a:prstGeom prst="rect">
            <a:avLst/>
          </a:prstGeom>
        </p:spPr>
      </p:pic>
      <p:sp>
        <p:nvSpPr>
          <p:cNvPr id="8" name="TekstniOkvir 7"/>
          <p:cNvSpPr txBox="1"/>
          <p:nvPr/>
        </p:nvSpPr>
        <p:spPr>
          <a:xfrm>
            <a:off x="5508104" y="3861048"/>
            <a:ext cx="2746265" cy="923330"/>
          </a:xfrm>
          <a:prstGeom prst="rect">
            <a:avLst/>
          </a:prstGeom>
          <a:noFill/>
        </p:spPr>
        <p:txBody>
          <a:bodyPr wrap="none" rtlCol="0">
            <a:spAutoFit/>
          </a:bodyPr>
          <a:lstStyle/>
          <a:p>
            <a:r>
              <a:rPr lang="hr-HR" b="1" i="1" dirty="0" smtClean="0"/>
              <a:t>Srnjak, slikano u </a:t>
            </a:r>
          </a:p>
          <a:p>
            <a:r>
              <a:rPr lang="hr-HR" b="1" i="1" dirty="0" smtClean="0"/>
              <a:t>Gorskom kotaru, 2017. </a:t>
            </a:r>
            <a:endParaRPr lang="hr-HR" b="1" i="1" dirty="0"/>
          </a:p>
          <a:p>
            <a:r>
              <a:rPr lang="hr-HR" b="1" i="1" dirty="0" smtClean="0"/>
              <a:t>g.</a:t>
            </a:r>
            <a:endParaRPr lang="hr-HR" b="1" i="1" dirty="0"/>
          </a:p>
        </p:txBody>
      </p:sp>
    </p:spTree>
    <p:extLst>
      <p:ext uri="{BB962C8B-B14F-4D97-AF65-F5344CB8AC3E}">
        <p14:creationId xmlns:p14="http://schemas.microsoft.com/office/powerpoint/2010/main" val="200051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fade">
                                      <p:cBhvr>
                                        <p:cTn id="25" dur="500"/>
                                        <p:tgtEl>
                                          <p:spTgt spid="8">
                                            <p:txEl>
                                              <p:pRg st="1" end="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39000" cy="156632"/>
          </a:xfrm>
        </p:spPr>
        <p:txBody>
          <a:bodyPr>
            <a:normAutofit fontScale="90000"/>
          </a:bodyPr>
          <a:lstStyle/>
          <a:p>
            <a:endParaRPr lang="hr-HR"/>
          </a:p>
        </p:txBody>
      </p:sp>
      <p:sp>
        <p:nvSpPr>
          <p:cNvPr id="3" name="Rezervirano mjesto sadržaja 2"/>
          <p:cNvSpPr>
            <a:spLocks noGrp="1"/>
          </p:cNvSpPr>
          <p:nvPr>
            <p:ph idx="1"/>
          </p:nvPr>
        </p:nvSpPr>
        <p:spPr>
          <a:xfrm>
            <a:off x="457200" y="692696"/>
            <a:ext cx="7239000" cy="5763040"/>
          </a:xfrm>
        </p:spPr>
        <p:txBody>
          <a:bodyPr/>
          <a:lstStyle/>
          <a:p>
            <a:pPr marL="0" lvl="0" indent="0">
              <a:buClr>
                <a:srgbClr val="B13F9A"/>
              </a:buClr>
              <a:buNone/>
            </a:pPr>
            <a:r>
              <a:rPr lang="hr-HR" b="1" i="1" dirty="0">
                <a:solidFill>
                  <a:prstClr val="black"/>
                </a:solidFill>
              </a:rPr>
              <a:t>Potočna pastrva</a:t>
            </a:r>
            <a:r>
              <a:rPr lang="hr-HR" i="1" dirty="0">
                <a:solidFill>
                  <a:prstClr val="black"/>
                </a:solidFill>
              </a:rPr>
              <a:t>, riba</a:t>
            </a:r>
          </a:p>
          <a:p>
            <a:pPr marL="0" lvl="0" indent="0">
              <a:buClr>
                <a:srgbClr val="B13F9A"/>
              </a:buClr>
              <a:buNone/>
            </a:pPr>
            <a:endParaRPr lang="hr-HR" i="1" dirty="0">
              <a:solidFill>
                <a:prstClr val="black"/>
              </a:solidFill>
            </a:endParaRPr>
          </a:p>
          <a:p>
            <a:pPr lvl="0">
              <a:buClr>
                <a:srgbClr val="B13F9A"/>
              </a:buClr>
              <a:buFontTx/>
              <a:buChar char="-"/>
            </a:pPr>
            <a:r>
              <a:rPr lang="hr-HR" i="1" dirty="0" smtClean="0">
                <a:solidFill>
                  <a:prstClr val="black"/>
                </a:solidFill>
              </a:rPr>
              <a:t>boja </a:t>
            </a:r>
            <a:r>
              <a:rPr lang="hr-HR" i="1" dirty="0">
                <a:solidFill>
                  <a:prstClr val="black"/>
                </a:solidFill>
              </a:rPr>
              <a:t>tijela je promjenjiva, varira </a:t>
            </a:r>
            <a:r>
              <a:rPr lang="hr-HR" i="1" dirty="0" smtClean="0">
                <a:solidFill>
                  <a:prstClr val="black"/>
                </a:solidFill>
              </a:rPr>
              <a:t>od</a:t>
            </a:r>
          </a:p>
          <a:p>
            <a:pPr marL="0" lvl="0" indent="0">
              <a:buClr>
                <a:srgbClr val="B13F9A"/>
              </a:buClr>
              <a:buNone/>
            </a:pPr>
            <a:r>
              <a:rPr lang="hr-HR" i="1" dirty="0" smtClean="0">
                <a:solidFill>
                  <a:prstClr val="black"/>
                </a:solidFill>
              </a:rPr>
              <a:t>zelenkaste  </a:t>
            </a:r>
            <a:r>
              <a:rPr lang="hr-HR" i="1" dirty="0">
                <a:solidFill>
                  <a:prstClr val="black"/>
                </a:solidFill>
              </a:rPr>
              <a:t>do smeđe</a:t>
            </a:r>
            <a:r>
              <a:rPr lang="hr-HR" i="1" dirty="0" smtClean="0">
                <a:solidFill>
                  <a:prstClr val="black"/>
                </a:solidFill>
              </a:rPr>
              <a:t>.</a:t>
            </a:r>
          </a:p>
          <a:p>
            <a:pPr marL="0" lvl="0" indent="0">
              <a:buClr>
                <a:srgbClr val="B13F9A"/>
              </a:buClr>
              <a:buNone/>
            </a:pPr>
            <a:r>
              <a:rPr lang="hr-HR" i="1" dirty="0" smtClean="0">
                <a:solidFill>
                  <a:prstClr val="black"/>
                </a:solidFill>
              </a:rPr>
              <a:t>-  pastrve </a:t>
            </a:r>
            <a:r>
              <a:rPr lang="hr-HR" i="1" dirty="0">
                <a:solidFill>
                  <a:prstClr val="black"/>
                </a:solidFill>
              </a:rPr>
              <a:t>koje žive u blizini izvora, </a:t>
            </a:r>
            <a:r>
              <a:rPr lang="hr-HR" i="1" dirty="0" smtClean="0">
                <a:solidFill>
                  <a:prstClr val="black"/>
                </a:solidFill>
              </a:rPr>
              <a:t>gdje je voda hladna </a:t>
            </a:r>
            <a:r>
              <a:rPr lang="hr-HR" i="1" dirty="0">
                <a:solidFill>
                  <a:prstClr val="black"/>
                </a:solidFill>
              </a:rPr>
              <a:t>svjetlije </a:t>
            </a:r>
            <a:r>
              <a:rPr lang="hr-HR" i="1" dirty="0" smtClean="0">
                <a:solidFill>
                  <a:prstClr val="black"/>
                </a:solidFill>
              </a:rPr>
              <a:t>su boje</a:t>
            </a:r>
            <a:r>
              <a:rPr lang="hr-HR" i="1" dirty="0">
                <a:solidFill>
                  <a:prstClr val="black"/>
                </a:solidFill>
              </a:rPr>
              <a:t>, dok su pastrve koje žive u mirnijim dijelovima vode tamnije </a:t>
            </a:r>
            <a:r>
              <a:rPr lang="hr-HR" i="1" dirty="0" smtClean="0">
                <a:solidFill>
                  <a:prstClr val="black"/>
                </a:solidFill>
              </a:rPr>
              <a:t>boje.</a:t>
            </a:r>
            <a:endParaRPr lang="hr-HR" i="1" dirty="0">
              <a:solidFill>
                <a:prstClr val="black"/>
              </a:solidFill>
            </a:endParaRPr>
          </a:p>
          <a:p>
            <a:pPr marL="0" indent="0">
              <a:buNone/>
            </a:pPr>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4352925"/>
            <a:ext cx="3168352" cy="1847850"/>
          </a:xfrm>
          <a:prstGeom prst="rect">
            <a:avLst/>
          </a:prstGeom>
        </p:spPr>
      </p:pic>
      <p:sp>
        <p:nvSpPr>
          <p:cNvPr id="5" name="TekstniOkvir 4"/>
          <p:cNvSpPr txBox="1"/>
          <p:nvPr/>
        </p:nvSpPr>
        <p:spPr>
          <a:xfrm>
            <a:off x="3923928" y="4725144"/>
            <a:ext cx="3663182" cy="646331"/>
          </a:xfrm>
          <a:prstGeom prst="rect">
            <a:avLst/>
          </a:prstGeom>
          <a:noFill/>
        </p:spPr>
        <p:txBody>
          <a:bodyPr wrap="none" rtlCol="0">
            <a:spAutoFit/>
          </a:bodyPr>
          <a:lstStyle/>
          <a:p>
            <a:r>
              <a:rPr lang="hr-HR" b="1" i="1" dirty="0" smtClean="0"/>
              <a:t>Pastrva, slikano na rijeci Kupi, </a:t>
            </a:r>
          </a:p>
          <a:p>
            <a:r>
              <a:rPr lang="hr-HR" b="1" i="1" dirty="0" smtClean="0"/>
              <a:t>Gorski kotar, 2017. g.</a:t>
            </a:r>
            <a:endParaRPr lang="hr-HR" b="1" i="1" dirty="0"/>
          </a:p>
        </p:txBody>
      </p:sp>
    </p:spTree>
    <p:extLst>
      <p:ext uri="{BB962C8B-B14F-4D97-AF65-F5344CB8AC3E}">
        <p14:creationId xmlns:p14="http://schemas.microsoft.com/office/powerpoint/2010/main" val="5364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39000" cy="45719"/>
          </a:xfrm>
        </p:spPr>
        <p:txBody>
          <a:bodyPr>
            <a:normAutofit fontScale="90000"/>
          </a:bodyPr>
          <a:lstStyle/>
          <a:p>
            <a:endParaRPr lang="hr-HR" dirty="0"/>
          </a:p>
        </p:txBody>
      </p:sp>
      <p:sp>
        <p:nvSpPr>
          <p:cNvPr id="3" name="Rezervirano mjesto sadržaja 2"/>
          <p:cNvSpPr>
            <a:spLocks noGrp="1"/>
          </p:cNvSpPr>
          <p:nvPr>
            <p:ph idx="1"/>
          </p:nvPr>
        </p:nvSpPr>
        <p:spPr>
          <a:xfrm>
            <a:off x="457200" y="476672"/>
            <a:ext cx="7239000" cy="5979064"/>
          </a:xfrm>
        </p:spPr>
        <p:txBody>
          <a:bodyPr>
            <a:normAutofit/>
          </a:bodyPr>
          <a:lstStyle/>
          <a:p>
            <a:pPr marL="0" indent="0">
              <a:buNone/>
            </a:pPr>
            <a:r>
              <a:rPr lang="hr-HR" b="1" i="1" dirty="0"/>
              <a:t> </a:t>
            </a:r>
            <a:r>
              <a:rPr lang="hr-HR" b="1" i="1" dirty="0" smtClean="0"/>
              <a:t>Literatura:</a:t>
            </a:r>
          </a:p>
          <a:p>
            <a:pPr fontAlgn="base">
              <a:buFontTx/>
              <a:buChar char="-"/>
            </a:pPr>
            <a:r>
              <a:rPr lang="hr-HR" i="1" dirty="0" smtClean="0"/>
              <a:t>Prilikom istraživanja koristili smo časopise: Nacional </a:t>
            </a:r>
            <a:r>
              <a:rPr lang="hr-HR" i="1" dirty="0" err="1" smtClean="0"/>
              <a:t>Geographic</a:t>
            </a:r>
            <a:r>
              <a:rPr lang="hr-HR" i="1" dirty="0" smtClean="0"/>
              <a:t>, Drvo znanja, </a:t>
            </a:r>
            <a:r>
              <a:rPr lang="hr-HR" i="1" dirty="0" err="1" smtClean="0"/>
              <a:t>Encikopedije</a:t>
            </a:r>
            <a:r>
              <a:rPr lang="hr-HR" i="1" dirty="0" smtClean="0"/>
              <a:t> o životinjama i biljkama te Internet. </a:t>
            </a:r>
          </a:p>
          <a:p>
            <a:pPr fontAlgn="base">
              <a:buFontTx/>
              <a:buChar char="-"/>
            </a:pPr>
            <a:r>
              <a:rPr lang="hr-HR" i="1" dirty="0" smtClean="0"/>
              <a:t>Zabilježili smo sve zanimljivosti o biljkama i životinjama. Odabrali smo biljke i životinje koje su karakteristične za naš Gorski kotar.  Uz pomoć učiteljice iz biologije izradili smo PowerPoint prezentaciju. Fotografije koje smo koristili posudili smo od mještana koji su lovci, ribići, ljubitelji prirode, neke smo fotografirali sami.</a:t>
            </a:r>
          </a:p>
          <a:p>
            <a:pPr fontAlgn="base">
              <a:buFontTx/>
              <a:buChar char="-"/>
            </a:pPr>
            <a:r>
              <a:rPr lang="hr-HR" i="1" dirty="0" smtClean="0"/>
              <a:t>Fotografija gnjurca je iz Interneta.</a:t>
            </a:r>
          </a:p>
          <a:p>
            <a:pPr fontAlgn="base">
              <a:buFontTx/>
              <a:buChar char="-"/>
            </a:pPr>
            <a:endParaRPr lang="hr-HR" dirty="0"/>
          </a:p>
        </p:txBody>
      </p:sp>
    </p:spTree>
    <p:extLst>
      <p:ext uri="{BB962C8B-B14F-4D97-AF65-F5344CB8AC3E}">
        <p14:creationId xmlns:p14="http://schemas.microsoft.com/office/powerpoint/2010/main" val="2209235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Hvala Na Pažnji</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1969523"/>
            <a:ext cx="5472608" cy="4596136"/>
          </a:xfrm>
        </p:spPr>
      </p:pic>
    </p:spTree>
    <p:extLst>
      <p:ext uri="{BB962C8B-B14F-4D97-AF65-F5344CB8AC3E}">
        <p14:creationId xmlns:p14="http://schemas.microsoft.com/office/powerpoint/2010/main" val="35221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457200" y="188640"/>
            <a:ext cx="7239000" cy="131400"/>
          </a:xfrm>
        </p:spPr>
        <p:txBody>
          <a:bodyPr>
            <a:normAutofit fontScale="90000"/>
          </a:bodyPr>
          <a:lstStyle/>
          <a:p>
            <a:endParaRPr lang="hr-HR" dirty="0"/>
          </a:p>
        </p:txBody>
      </p:sp>
      <p:sp>
        <p:nvSpPr>
          <p:cNvPr id="3" name="Rezervirano mjesto sadržaja 2"/>
          <p:cNvSpPr>
            <a:spLocks noGrp="1"/>
          </p:cNvSpPr>
          <p:nvPr>
            <p:ph idx="1"/>
          </p:nvPr>
        </p:nvSpPr>
        <p:spPr>
          <a:xfrm>
            <a:off x="457200" y="548680"/>
            <a:ext cx="7239000" cy="5907056"/>
          </a:xfrm>
        </p:spPr>
        <p:txBody>
          <a:bodyPr>
            <a:normAutofit fontScale="92500" lnSpcReduction="10000"/>
          </a:bodyPr>
          <a:lstStyle/>
          <a:p>
            <a:pPr marL="0" indent="0" algn="ctr">
              <a:buNone/>
            </a:pPr>
            <a:endParaRPr lang="hr-HR" sz="3200" b="1" i="1" dirty="0" smtClean="0"/>
          </a:p>
          <a:p>
            <a:pPr marL="0" indent="0" algn="ctr">
              <a:buNone/>
            </a:pPr>
            <a:endParaRPr lang="hr-HR" sz="3200" b="1" i="1" dirty="0"/>
          </a:p>
          <a:p>
            <a:pPr marL="0" indent="0" algn="ctr">
              <a:buNone/>
            </a:pPr>
            <a:r>
              <a:rPr lang="hr-HR" sz="3200" b="1" i="1" dirty="0" smtClean="0"/>
              <a:t>OSNOVNA ŠKOLA SKRAD</a:t>
            </a:r>
          </a:p>
          <a:p>
            <a:pPr marL="0" indent="0">
              <a:buNone/>
            </a:pPr>
            <a:endParaRPr lang="hr-HR" dirty="0"/>
          </a:p>
          <a:p>
            <a:pPr marL="0" indent="0" algn="r">
              <a:buNone/>
            </a:pPr>
            <a:r>
              <a:rPr lang="hr-HR" i="1" dirty="0" smtClean="0"/>
              <a:t>Izradile učenice 8. razreda:</a:t>
            </a:r>
          </a:p>
          <a:p>
            <a:pPr marL="0" indent="0">
              <a:buNone/>
            </a:pPr>
            <a:endParaRPr lang="hr-HR" dirty="0"/>
          </a:p>
          <a:p>
            <a:pPr marL="0" indent="0" algn="r">
              <a:buNone/>
            </a:pPr>
            <a:r>
              <a:rPr lang="hr-HR" b="1" i="1" dirty="0" smtClean="0"/>
              <a:t>Katarina Frković i</a:t>
            </a:r>
          </a:p>
          <a:p>
            <a:pPr marL="0" indent="0" algn="r">
              <a:buNone/>
            </a:pPr>
            <a:r>
              <a:rPr lang="hr-HR" b="1" i="1" dirty="0" smtClean="0"/>
              <a:t> Ivana </a:t>
            </a:r>
            <a:r>
              <a:rPr lang="hr-HR" b="1" i="1" dirty="0" err="1" smtClean="0"/>
              <a:t>Injić</a:t>
            </a:r>
            <a:endParaRPr lang="hr-HR" b="1" i="1" dirty="0" smtClean="0"/>
          </a:p>
          <a:p>
            <a:pPr marL="0" indent="0">
              <a:buNone/>
            </a:pPr>
            <a:r>
              <a:rPr lang="hr-HR" i="1" dirty="0"/>
              <a:t> </a:t>
            </a:r>
            <a:r>
              <a:rPr lang="hr-HR" i="1" dirty="0" smtClean="0"/>
              <a:t>           Mentorica:</a:t>
            </a:r>
          </a:p>
          <a:p>
            <a:pPr marL="0" indent="0">
              <a:buNone/>
            </a:pPr>
            <a:r>
              <a:rPr lang="hr-HR" b="1" i="1" dirty="0"/>
              <a:t> </a:t>
            </a:r>
            <a:r>
              <a:rPr lang="hr-HR" b="1" i="1" dirty="0" smtClean="0"/>
              <a:t>           Vesna Pintar-Grgurić, dipl.uč.uč.savj.</a:t>
            </a:r>
          </a:p>
          <a:p>
            <a:pPr marL="0" indent="0">
              <a:buNone/>
            </a:pPr>
            <a:endParaRPr lang="hr-HR" dirty="0"/>
          </a:p>
          <a:p>
            <a:pPr marL="0" indent="0" algn="r">
              <a:buNone/>
            </a:pPr>
            <a:endParaRPr lang="hr-HR" i="1" dirty="0" smtClean="0"/>
          </a:p>
          <a:p>
            <a:pPr marL="0" indent="0" algn="r">
              <a:buNone/>
            </a:pPr>
            <a:r>
              <a:rPr lang="hr-HR" i="1" dirty="0" err="1" smtClean="0"/>
              <a:t>Šk.god</a:t>
            </a:r>
            <a:r>
              <a:rPr lang="hr-HR" i="1" dirty="0" smtClean="0"/>
              <a:t>. 2018./2019</a:t>
            </a:r>
            <a:r>
              <a:rPr lang="hr-HR" dirty="0" smtClean="0"/>
              <a:t>.</a:t>
            </a:r>
            <a:endParaRPr lang="hr-HR" dirty="0"/>
          </a:p>
        </p:txBody>
      </p:sp>
    </p:spTree>
    <p:extLst>
      <p:ext uri="{BB962C8B-B14F-4D97-AF65-F5344CB8AC3E}">
        <p14:creationId xmlns:p14="http://schemas.microsoft.com/office/powerpoint/2010/main" val="372864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Effect transition="in" filter="fade">
                                      <p:cBhvr>
                                        <p:cTn id="3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39000" cy="45719"/>
          </a:xfrm>
        </p:spPr>
        <p:txBody>
          <a:bodyPr>
            <a:normAutofit fontScale="90000"/>
          </a:bodyPr>
          <a:lstStyle/>
          <a:p>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053306"/>
            <a:ext cx="6840760" cy="4560506"/>
          </a:xfrm>
        </p:spPr>
      </p:pic>
      <p:sp>
        <p:nvSpPr>
          <p:cNvPr id="5" name="TekstniOkvir 4"/>
          <p:cNvSpPr txBox="1"/>
          <p:nvPr/>
        </p:nvSpPr>
        <p:spPr>
          <a:xfrm>
            <a:off x="1127056" y="5835928"/>
            <a:ext cx="5774017" cy="400110"/>
          </a:xfrm>
          <a:prstGeom prst="rect">
            <a:avLst/>
          </a:prstGeom>
          <a:noFill/>
        </p:spPr>
        <p:txBody>
          <a:bodyPr wrap="none" rtlCol="0">
            <a:spAutoFit/>
          </a:bodyPr>
          <a:lstStyle/>
          <a:p>
            <a:r>
              <a:rPr lang="hr-HR" sz="2000" b="1" i="1" dirty="0" smtClean="0"/>
              <a:t>Proljeće u šumi, Skrad, Gorski kotar, 2017. g.</a:t>
            </a:r>
            <a:endParaRPr lang="hr-HR" sz="2000" b="1" i="1" dirty="0"/>
          </a:p>
        </p:txBody>
      </p:sp>
    </p:spTree>
    <p:extLst>
      <p:ext uri="{BB962C8B-B14F-4D97-AF65-F5344CB8AC3E}">
        <p14:creationId xmlns:p14="http://schemas.microsoft.com/office/powerpoint/2010/main" val="402558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i="1" dirty="0" smtClean="0"/>
              <a:t>Boje</a:t>
            </a:r>
            <a:r>
              <a:rPr lang="hr-HR" b="1" i="1" dirty="0" smtClean="0">
                <a:solidFill>
                  <a:schemeClr val="accent2"/>
                </a:solidFill>
              </a:rPr>
              <a:t> j</a:t>
            </a:r>
            <a:r>
              <a:rPr lang="hr-HR" b="1" i="1" dirty="0" smtClean="0">
                <a:solidFill>
                  <a:srgbClr val="FFC000"/>
                </a:solidFill>
              </a:rPr>
              <a:t>e</a:t>
            </a:r>
            <a:r>
              <a:rPr lang="hr-HR" b="1" i="1" dirty="0" smtClean="0">
                <a:solidFill>
                  <a:schemeClr val="accent2">
                    <a:lumMod val="75000"/>
                  </a:schemeClr>
                </a:solidFill>
              </a:rPr>
              <a:t>s</a:t>
            </a:r>
            <a:r>
              <a:rPr lang="hr-HR" b="1" i="1" dirty="0" smtClean="0">
                <a:solidFill>
                  <a:schemeClr val="accent2"/>
                </a:solidFill>
              </a:rPr>
              <a:t>e</a:t>
            </a:r>
            <a:r>
              <a:rPr lang="hr-HR" b="1" i="1" dirty="0" smtClean="0">
                <a:solidFill>
                  <a:schemeClr val="accent6">
                    <a:lumMod val="75000"/>
                  </a:schemeClr>
                </a:solidFill>
              </a:rPr>
              <a:t>n</a:t>
            </a:r>
            <a:r>
              <a:rPr lang="hr-HR" b="1" i="1" dirty="0" smtClean="0">
                <a:solidFill>
                  <a:srgbClr val="7030A0"/>
                </a:solidFill>
              </a:rPr>
              <a:t>i kod biljaka</a:t>
            </a:r>
            <a:endParaRPr lang="hr-HR" b="1" i="1" dirty="0">
              <a:solidFill>
                <a:srgbClr val="7030A0"/>
              </a:solidFill>
            </a:endParaRPr>
          </a:p>
        </p:txBody>
      </p:sp>
      <p:sp>
        <p:nvSpPr>
          <p:cNvPr id="3" name="Rezervirano mjesto sadržaja 2"/>
          <p:cNvSpPr>
            <a:spLocks noGrp="1"/>
          </p:cNvSpPr>
          <p:nvPr>
            <p:ph idx="1"/>
          </p:nvPr>
        </p:nvSpPr>
        <p:spPr/>
        <p:txBody>
          <a:bodyPr>
            <a:normAutofit/>
          </a:bodyPr>
          <a:lstStyle/>
          <a:p>
            <a:pPr marL="0" indent="0">
              <a:buNone/>
            </a:pPr>
            <a:r>
              <a:rPr lang="hr-HR" dirty="0" smtClean="0"/>
              <a:t>	</a:t>
            </a:r>
            <a:r>
              <a:rPr lang="hr-HR" i="1" dirty="0" smtClean="0"/>
              <a:t>Promatrajući listopadnu šumu u proljeće i ljeto  vidimo kako je lišće prepuno</a:t>
            </a:r>
            <a:r>
              <a:rPr lang="hr-HR" i="1" dirty="0" smtClean="0">
                <a:solidFill>
                  <a:schemeClr val="accent2"/>
                </a:solidFill>
              </a:rPr>
              <a:t> </a:t>
            </a:r>
            <a:r>
              <a:rPr lang="hr-HR" i="1" dirty="0" smtClean="0">
                <a:solidFill>
                  <a:srgbClr val="00B050"/>
                </a:solidFill>
              </a:rPr>
              <a:t>klorofila</a:t>
            </a:r>
            <a:r>
              <a:rPr lang="hr-HR" i="1" dirty="0" smtClean="0">
                <a:solidFill>
                  <a:schemeClr val="accent2"/>
                </a:solidFill>
              </a:rPr>
              <a:t>. </a:t>
            </a:r>
            <a:r>
              <a:rPr lang="hr-HR" i="1" dirty="0" smtClean="0">
                <a:solidFill>
                  <a:srgbClr val="00B050"/>
                </a:solidFill>
              </a:rPr>
              <a:t>Klorofil </a:t>
            </a:r>
            <a:r>
              <a:rPr lang="hr-HR" i="1" dirty="0" smtClean="0"/>
              <a:t>je</a:t>
            </a:r>
            <a:r>
              <a:rPr lang="hr-HR" i="1" dirty="0" smtClean="0">
                <a:solidFill>
                  <a:schemeClr val="accent2"/>
                </a:solidFill>
              </a:rPr>
              <a:t> </a:t>
            </a:r>
            <a:r>
              <a:rPr lang="hr-HR" i="1" dirty="0" smtClean="0">
                <a:solidFill>
                  <a:srgbClr val="00B050"/>
                </a:solidFill>
              </a:rPr>
              <a:t>zelene boje </a:t>
            </a:r>
            <a:r>
              <a:rPr lang="hr-HR" i="1" dirty="0" smtClean="0"/>
              <a:t>pa je i lišće </a:t>
            </a:r>
            <a:r>
              <a:rPr lang="hr-HR" i="1" dirty="0" smtClean="0">
                <a:solidFill>
                  <a:srgbClr val="00B050"/>
                </a:solidFill>
              </a:rPr>
              <a:t>zelene boje.</a:t>
            </a:r>
            <a:r>
              <a:rPr lang="hr-HR" i="1" dirty="0" smtClean="0"/>
              <a:t> Ostalih pigmenata koji daju </a:t>
            </a:r>
            <a:r>
              <a:rPr lang="hr-HR" i="1" dirty="0" smtClean="0">
                <a:solidFill>
                  <a:srgbClr val="FF0000"/>
                </a:solidFill>
              </a:rPr>
              <a:t>crvenu</a:t>
            </a:r>
            <a:r>
              <a:rPr lang="hr-HR" i="1" dirty="0" smtClean="0"/>
              <a:t>, </a:t>
            </a:r>
            <a:r>
              <a:rPr lang="hr-HR" i="1" dirty="0" smtClean="0">
                <a:solidFill>
                  <a:schemeClr val="accent2">
                    <a:lumMod val="75000"/>
                  </a:schemeClr>
                </a:solidFill>
              </a:rPr>
              <a:t>ljubičastu</a:t>
            </a:r>
            <a:r>
              <a:rPr lang="hr-HR" i="1" dirty="0" smtClean="0"/>
              <a:t> i </a:t>
            </a:r>
            <a:r>
              <a:rPr lang="hr-HR" i="1" dirty="0" smtClean="0">
                <a:solidFill>
                  <a:srgbClr val="FFC000"/>
                </a:solidFill>
              </a:rPr>
              <a:t>žutu</a:t>
            </a:r>
            <a:r>
              <a:rPr lang="hr-HR" i="1" dirty="0" smtClean="0"/>
              <a:t> boju ima puno manje pa ne dolaze do izražaja. </a:t>
            </a:r>
          </a:p>
          <a:p>
            <a:pPr marL="0" indent="0">
              <a:buNone/>
            </a:pPr>
            <a:r>
              <a:rPr lang="hr-HR" i="1" dirty="0"/>
              <a:t>	</a:t>
            </a:r>
            <a:r>
              <a:rPr lang="hr-HR" i="1" dirty="0" smtClean="0"/>
              <a:t>Uloga </a:t>
            </a:r>
            <a:r>
              <a:rPr lang="hr-HR" i="1" dirty="0" smtClean="0">
                <a:solidFill>
                  <a:srgbClr val="00B050"/>
                </a:solidFill>
              </a:rPr>
              <a:t>klorofila</a:t>
            </a:r>
            <a:r>
              <a:rPr lang="hr-HR" i="1" dirty="0" smtClean="0"/>
              <a:t> je da sudjeluje u procesu fotosinteze, tj. upija sunčevu svjetlost, ugljikov dioksid i vodu, stvara kisik i šećer. </a:t>
            </a:r>
          </a:p>
          <a:p>
            <a:pPr marL="0" indent="0">
              <a:buNone/>
            </a:pPr>
            <a:endParaRPr lang="hr-HR" dirty="0"/>
          </a:p>
        </p:txBody>
      </p:sp>
    </p:spTree>
    <p:extLst>
      <p:ext uri="{BB962C8B-B14F-4D97-AF65-F5344CB8AC3E}">
        <p14:creationId xmlns:p14="http://schemas.microsoft.com/office/powerpoint/2010/main" val="54391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5842992" cy="58018"/>
          </a:xfrm>
        </p:spPr>
        <p:txBody>
          <a:bodyPr>
            <a:normAutofit fontScale="90000"/>
          </a:bodyPr>
          <a:lstStyle/>
          <a:p>
            <a:endParaRPr lang="hr-HR" dirty="0"/>
          </a:p>
        </p:txBody>
      </p:sp>
      <p:sp>
        <p:nvSpPr>
          <p:cNvPr id="3" name="Rezervirano mjesto sadržaja 2"/>
          <p:cNvSpPr>
            <a:spLocks noGrp="1"/>
          </p:cNvSpPr>
          <p:nvPr>
            <p:ph idx="1"/>
          </p:nvPr>
        </p:nvSpPr>
        <p:spPr>
          <a:xfrm>
            <a:off x="457200" y="692696"/>
            <a:ext cx="8229600" cy="5433467"/>
          </a:xfrm>
        </p:spPr>
        <p:txBody>
          <a:bodyPr/>
          <a:lstStyle/>
          <a:p>
            <a:pPr marL="0" indent="0">
              <a:buNone/>
            </a:pPr>
            <a:r>
              <a:rPr lang="hr-HR" dirty="0" smtClean="0"/>
              <a:t>	</a:t>
            </a:r>
            <a:r>
              <a:rPr lang="hr-HR" i="1" dirty="0" smtClean="0"/>
              <a:t>Dolaskom jeseni dani su sve kraći, sunca ima sve manje, biljke proizvode sve manje </a:t>
            </a:r>
            <a:r>
              <a:rPr lang="hr-HR" i="1" dirty="0" smtClean="0">
                <a:solidFill>
                  <a:srgbClr val="00B050"/>
                </a:solidFill>
              </a:rPr>
              <a:t>klorofila </a:t>
            </a:r>
            <a:r>
              <a:rPr lang="hr-HR" i="1" dirty="0" smtClean="0"/>
              <a:t>koji se povlači iz lišća pa druge boje kao što su </a:t>
            </a:r>
            <a:r>
              <a:rPr lang="hr-HR" i="1" dirty="0" smtClean="0">
                <a:solidFill>
                  <a:srgbClr val="FFC000"/>
                </a:solidFill>
              </a:rPr>
              <a:t>narančasta</a:t>
            </a:r>
            <a:r>
              <a:rPr lang="hr-HR" i="1" dirty="0" smtClean="0">
                <a:solidFill>
                  <a:srgbClr val="FFFF00"/>
                </a:solidFill>
              </a:rPr>
              <a:t>, žuta</a:t>
            </a:r>
            <a:r>
              <a:rPr lang="hr-HR" i="1" dirty="0" smtClean="0"/>
              <a:t>, </a:t>
            </a:r>
            <a:r>
              <a:rPr lang="hr-HR" i="1" dirty="0" smtClean="0">
                <a:solidFill>
                  <a:srgbClr val="C00000"/>
                </a:solidFill>
              </a:rPr>
              <a:t>crvena</a:t>
            </a:r>
            <a:r>
              <a:rPr lang="hr-HR" i="1" dirty="0" smtClean="0"/>
              <a:t>… dolaze do izražaja, a ujedno se i proizvodnja pigmenata koji daju ove boje povećava. </a:t>
            </a:r>
          </a:p>
          <a:p>
            <a:pPr marL="0" indent="0">
              <a:buNone/>
            </a:pPr>
            <a:r>
              <a:rPr lang="hr-HR" i="1" dirty="0" smtClean="0"/>
              <a:t>	Na boju lišća, tj. na kemijsku reakciju koja se u lišću događa, pored svjetlosti utječe i količina vode i temperatura koja dolazi do biljke.</a:t>
            </a:r>
            <a:endParaRPr lang="hr-HR" i="1" dirty="0"/>
          </a:p>
        </p:txBody>
      </p:sp>
    </p:spTree>
    <p:extLst>
      <p:ext uri="{BB962C8B-B14F-4D97-AF65-F5344CB8AC3E}">
        <p14:creationId xmlns:p14="http://schemas.microsoft.com/office/powerpoint/2010/main" val="3212110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58018"/>
          </a:xfrm>
        </p:spPr>
        <p:txBody>
          <a:bodyPr>
            <a:normAutofit fontScale="90000"/>
          </a:bodyPr>
          <a:lstStyle/>
          <a:p>
            <a:endParaRPr lang="hr-HR" dirty="0"/>
          </a:p>
        </p:txBody>
      </p:sp>
      <p:sp>
        <p:nvSpPr>
          <p:cNvPr id="3" name="Rezervirano mjesto sadržaja 2"/>
          <p:cNvSpPr>
            <a:spLocks noGrp="1"/>
          </p:cNvSpPr>
          <p:nvPr>
            <p:ph idx="1"/>
          </p:nvPr>
        </p:nvSpPr>
        <p:spPr>
          <a:xfrm>
            <a:off x="457200" y="620688"/>
            <a:ext cx="8229600" cy="5505475"/>
          </a:xfrm>
        </p:spPr>
        <p:txBody>
          <a:bodyPr/>
          <a:lstStyle/>
          <a:p>
            <a:pPr marL="0" indent="0">
              <a:buNone/>
            </a:pPr>
            <a:r>
              <a:rPr lang="hr-HR" dirty="0" smtClean="0"/>
              <a:t>	</a:t>
            </a:r>
            <a:r>
              <a:rPr lang="hr-HR" i="1" dirty="0" smtClean="0"/>
              <a:t>U jesen, kad je temperatura iznad nule to pogoduje proizvodnji </a:t>
            </a:r>
            <a:r>
              <a:rPr lang="hr-HR" i="1" dirty="0" smtClean="0">
                <a:solidFill>
                  <a:srgbClr val="FF0000"/>
                </a:solidFill>
              </a:rPr>
              <a:t>crvenih</a:t>
            </a:r>
            <a:r>
              <a:rPr lang="hr-HR" i="1" dirty="0" smtClean="0"/>
              <a:t> pigmenata, pa je boja lišća </a:t>
            </a:r>
            <a:r>
              <a:rPr lang="hr-HR" i="1" dirty="0" smtClean="0">
                <a:solidFill>
                  <a:srgbClr val="FF0000"/>
                </a:solidFill>
              </a:rPr>
              <a:t>crvenkasta</a:t>
            </a:r>
            <a:r>
              <a:rPr lang="hr-HR" i="1" dirty="0" smtClean="0"/>
              <a:t>. </a:t>
            </a:r>
          </a:p>
          <a:p>
            <a:pPr marL="0" indent="0">
              <a:buNone/>
            </a:pPr>
            <a:r>
              <a:rPr lang="hr-HR" i="1" dirty="0"/>
              <a:t>	</a:t>
            </a:r>
            <a:r>
              <a:rPr lang="hr-HR" i="1" dirty="0" smtClean="0"/>
              <a:t>Ako se u ranu jesen temperatura naglo spusti ispod nule </a:t>
            </a:r>
            <a:r>
              <a:rPr lang="hr-HR" i="1" dirty="0" smtClean="0">
                <a:solidFill>
                  <a:srgbClr val="FF0000"/>
                </a:solidFill>
              </a:rPr>
              <a:t>crvena</a:t>
            </a:r>
            <a:r>
              <a:rPr lang="hr-HR" i="1" dirty="0" smtClean="0"/>
              <a:t> boja će manje doći do izražaja. </a:t>
            </a:r>
          </a:p>
          <a:p>
            <a:pPr marL="0" indent="0">
              <a:buNone/>
            </a:pPr>
            <a:r>
              <a:rPr lang="hr-HR" i="1" dirty="0"/>
              <a:t>	</a:t>
            </a:r>
            <a:r>
              <a:rPr lang="hr-HR" i="1" dirty="0" smtClean="0"/>
              <a:t>Dogodi li se da u jesen padne puno kiše intenzitet jesenskih boja bit će veći. </a:t>
            </a:r>
          </a:p>
          <a:p>
            <a:pPr marL="0" indent="0">
              <a:buNone/>
            </a:pPr>
            <a:r>
              <a:rPr lang="hr-HR" i="1" dirty="0"/>
              <a:t>	</a:t>
            </a:r>
            <a:r>
              <a:rPr lang="hr-HR" i="1" dirty="0" smtClean="0"/>
              <a:t>Najljepše jesenske boje javljaju se kad su dani sunčani, a noći hladne, bez smrzavanja.</a:t>
            </a:r>
          </a:p>
          <a:p>
            <a:pPr marL="0" lvl="0" indent="0">
              <a:buClr>
                <a:srgbClr val="B13F9A"/>
              </a:buClr>
              <a:buNone/>
            </a:pPr>
            <a:r>
              <a:rPr lang="hr-HR" i="1" dirty="0">
                <a:solidFill>
                  <a:prstClr val="black"/>
                </a:solidFill>
              </a:rPr>
              <a:t>Listopadne biljke </a:t>
            </a:r>
            <a:r>
              <a:rPr lang="hr-HR" i="1" dirty="0" smtClean="0">
                <a:solidFill>
                  <a:prstClr val="black"/>
                </a:solidFill>
              </a:rPr>
              <a:t>odbacit </a:t>
            </a:r>
            <a:r>
              <a:rPr lang="hr-HR" i="1" dirty="0">
                <a:solidFill>
                  <a:prstClr val="black"/>
                </a:solidFill>
              </a:rPr>
              <a:t>će svoje lišće kako bi </a:t>
            </a:r>
            <a:r>
              <a:rPr lang="hr-HR" i="1" dirty="0" smtClean="0">
                <a:solidFill>
                  <a:prstClr val="black"/>
                </a:solidFill>
              </a:rPr>
              <a:t>se </a:t>
            </a:r>
            <a:r>
              <a:rPr lang="hr-HR" i="1" dirty="0">
                <a:solidFill>
                  <a:prstClr val="black"/>
                </a:solidFill>
              </a:rPr>
              <a:t>zaštitile od smrzavanja i pripremile </a:t>
            </a:r>
            <a:r>
              <a:rPr lang="hr-HR" i="1" dirty="0" smtClean="0">
                <a:solidFill>
                  <a:prstClr val="black"/>
                </a:solidFill>
              </a:rPr>
              <a:t> </a:t>
            </a:r>
            <a:r>
              <a:rPr lang="hr-HR" i="1" dirty="0">
                <a:solidFill>
                  <a:prstClr val="black"/>
                </a:solidFill>
              </a:rPr>
              <a:t>za ‘’zimski san’’.</a:t>
            </a:r>
          </a:p>
          <a:p>
            <a:pPr marL="0" indent="0">
              <a:buNone/>
            </a:pPr>
            <a:endParaRPr lang="hr-HR" dirty="0"/>
          </a:p>
        </p:txBody>
      </p:sp>
    </p:spTree>
    <p:extLst>
      <p:ext uri="{BB962C8B-B14F-4D97-AF65-F5344CB8AC3E}">
        <p14:creationId xmlns:p14="http://schemas.microsoft.com/office/powerpoint/2010/main" val="261897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58018"/>
          </a:xfrm>
        </p:spPr>
        <p:txBody>
          <a:bodyPr>
            <a:normAutofit fontScale="90000"/>
          </a:bodyPr>
          <a:lstStyle/>
          <a:p>
            <a:endParaRPr lang="hr-HR" dirty="0"/>
          </a:p>
        </p:txBody>
      </p:sp>
      <p:sp>
        <p:nvSpPr>
          <p:cNvPr id="3" name="Rezervirano mjesto sadržaja 2"/>
          <p:cNvSpPr>
            <a:spLocks noGrp="1"/>
          </p:cNvSpPr>
          <p:nvPr>
            <p:ph idx="1"/>
          </p:nvPr>
        </p:nvSpPr>
        <p:spPr>
          <a:xfrm>
            <a:off x="457200" y="620688"/>
            <a:ext cx="8229600" cy="5505475"/>
          </a:xfrm>
        </p:spPr>
        <p:txBody>
          <a:bodyPr/>
          <a:lstStyle/>
          <a:p>
            <a:pPr marL="0" indent="0">
              <a:buNone/>
            </a:pPr>
            <a:r>
              <a:rPr lang="hr-HR" dirty="0" smtClean="0"/>
              <a:t>	</a:t>
            </a:r>
            <a:endParaRPr lang="hr-HR" i="1"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7296" y="908720"/>
            <a:ext cx="6245024" cy="4192312"/>
          </a:xfrm>
          <a:prstGeom prst="rect">
            <a:avLst/>
          </a:prstGeom>
        </p:spPr>
      </p:pic>
      <p:sp>
        <p:nvSpPr>
          <p:cNvPr id="5" name="TekstniOkvir 4"/>
          <p:cNvSpPr txBox="1"/>
          <p:nvPr/>
        </p:nvSpPr>
        <p:spPr>
          <a:xfrm>
            <a:off x="1207296" y="5301208"/>
            <a:ext cx="6533056" cy="646331"/>
          </a:xfrm>
          <a:prstGeom prst="rect">
            <a:avLst/>
          </a:prstGeom>
          <a:noFill/>
        </p:spPr>
        <p:txBody>
          <a:bodyPr wrap="square" rtlCol="0">
            <a:spAutoFit/>
          </a:bodyPr>
          <a:lstStyle/>
          <a:p>
            <a:pPr algn="ctr"/>
            <a:r>
              <a:rPr lang="hr-HR" b="1" i="1" dirty="0" smtClean="0"/>
              <a:t>Kontinentalna listopadna šuma u jesen, Skrad, Gorski kotar, 2017. g.     </a:t>
            </a:r>
            <a:endParaRPr lang="hr-HR" b="1" i="1" dirty="0"/>
          </a:p>
        </p:txBody>
      </p:sp>
    </p:spTree>
    <p:extLst>
      <p:ext uri="{BB962C8B-B14F-4D97-AF65-F5344CB8AC3E}">
        <p14:creationId xmlns:p14="http://schemas.microsoft.com/office/powerpoint/2010/main" val="285043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hr-HR" i="1" dirty="0" smtClean="0"/>
              <a:t>Promjene </a:t>
            </a:r>
            <a:r>
              <a:rPr lang="hr-HR" i="1" dirty="0" smtClean="0">
                <a:solidFill>
                  <a:schemeClr val="tx1"/>
                </a:solidFill>
              </a:rPr>
              <a:t>b</a:t>
            </a:r>
            <a:r>
              <a:rPr lang="hr-HR" i="1" dirty="0" smtClean="0">
                <a:solidFill>
                  <a:srgbClr val="00B050"/>
                </a:solidFill>
              </a:rPr>
              <a:t>o</a:t>
            </a:r>
            <a:r>
              <a:rPr lang="hr-HR" i="1" dirty="0" smtClean="0">
                <a:solidFill>
                  <a:schemeClr val="accent1"/>
                </a:solidFill>
              </a:rPr>
              <a:t>j</a:t>
            </a:r>
            <a:r>
              <a:rPr lang="hr-HR" i="1" dirty="0" smtClean="0">
                <a:solidFill>
                  <a:srgbClr val="002060"/>
                </a:solidFill>
              </a:rPr>
              <a:t>e</a:t>
            </a:r>
            <a:r>
              <a:rPr lang="hr-HR" i="1" dirty="0" smtClean="0"/>
              <a:t> životinja</a:t>
            </a:r>
            <a:br>
              <a:rPr lang="hr-HR" i="1" dirty="0" smtClean="0"/>
            </a:br>
            <a:r>
              <a:rPr lang="hr-HR" i="1" dirty="0" smtClean="0"/>
              <a:t>u Gorskom kotaru </a:t>
            </a:r>
            <a:endParaRPr lang="hr-HR" i="1"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2253896"/>
            <a:ext cx="6048672" cy="2217302"/>
          </a:xfrm>
        </p:spPr>
      </p:pic>
      <p:sp>
        <p:nvSpPr>
          <p:cNvPr id="5" name="TekstniOkvir 4"/>
          <p:cNvSpPr txBox="1"/>
          <p:nvPr/>
        </p:nvSpPr>
        <p:spPr>
          <a:xfrm>
            <a:off x="1285741" y="4656534"/>
            <a:ext cx="5458546" cy="369332"/>
          </a:xfrm>
          <a:prstGeom prst="rect">
            <a:avLst/>
          </a:prstGeom>
          <a:noFill/>
        </p:spPr>
        <p:txBody>
          <a:bodyPr wrap="none" rtlCol="0">
            <a:spAutoFit/>
          </a:bodyPr>
          <a:lstStyle/>
          <a:p>
            <a:pPr algn="ctr"/>
            <a:r>
              <a:rPr lang="hr-HR" b="1" i="1" dirty="0" smtClean="0"/>
              <a:t>Srne slikane u šumama Gorskog kotara, 2016. g.</a:t>
            </a:r>
            <a:endParaRPr lang="hr-HR" b="1" i="1" dirty="0"/>
          </a:p>
        </p:txBody>
      </p:sp>
    </p:spTree>
    <p:extLst>
      <p:ext uri="{BB962C8B-B14F-4D97-AF65-F5344CB8AC3E}">
        <p14:creationId xmlns:p14="http://schemas.microsoft.com/office/powerpoint/2010/main" val="2302844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457200" y="228919"/>
            <a:ext cx="8229600" cy="45719"/>
          </a:xfrm>
        </p:spPr>
        <p:txBody>
          <a:bodyPr>
            <a:normAutofit fontScale="90000"/>
          </a:bodyPr>
          <a:lstStyle/>
          <a:p>
            <a:endParaRPr lang="hr-HR" dirty="0"/>
          </a:p>
        </p:txBody>
      </p:sp>
      <p:sp>
        <p:nvSpPr>
          <p:cNvPr id="3" name="Rezervirano mjesto sadržaja 2"/>
          <p:cNvSpPr>
            <a:spLocks noGrp="1"/>
          </p:cNvSpPr>
          <p:nvPr>
            <p:ph idx="1"/>
          </p:nvPr>
        </p:nvSpPr>
        <p:spPr>
          <a:xfrm>
            <a:off x="395536" y="476672"/>
            <a:ext cx="8229600" cy="5721499"/>
          </a:xfrm>
        </p:spPr>
        <p:txBody>
          <a:bodyPr>
            <a:normAutofit/>
          </a:bodyPr>
          <a:lstStyle/>
          <a:p>
            <a:pPr marL="0" indent="0">
              <a:buNone/>
            </a:pPr>
            <a:r>
              <a:rPr lang="hr-HR" b="1" i="1" dirty="0" smtClean="0"/>
              <a:t>Zašto životinje mijenjaju boju </a:t>
            </a:r>
            <a:r>
              <a:rPr lang="hr-HR" dirty="0" smtClean="0"/>
              <a:t>?</a:t>
            </a:r>
          </a:p>
          <a:p>
            <a:pPr marL="0" indent="0">
              <a:buNone/>
            </a:pPr>
            <a:r>
              <a:rPr lang="hr-HR" dirty="0" smtClean="0"/>
              <a:t>	</a:t>
            </a:r>
          </a:p>
          <a:p>
            <a:pPr marL="0" indent="0">
              <a:buNone/>
            </a:pPr>
            <a:r>
              <a:rPr lang="hr-HR" i="1" dirty="0"/>
              <a:t>	</a:t>
            </a:r>
            <a:r>
              <a:rPr lang="hr-HR" i="1" dirty="0" smtClean="0"/>
              <a:t>Neke životinje mijenjaju boju ovisno o godišnjem dobu. </a:t>
            </a:r>
          </a:p>
          <a:p>
            <a:pPr marL="0" indent="0">
              <a:buNone/>
            </a:pPr>
            <a:r>
              <a:rPr lang="hr-HR" i="1" dirty="0"/>
              <a:t>	</a:t>
            </a:r>
            <a:r>
              <a:rPr lang="hr-HR" i="1" dirty="0" smtClean="0"/>
              <a:t>Životinje koje žive u hladnijoj klimi (Gorski kotar) mijenjaju boju kako bi se ‘’stopile’’ sa snijegom zbog svoje sigurnosti. Na taj način štite se od grabežljivaca. </a:t>
            </a:r>
          </a:p>
          <a:p>
            <a:pPr marL="0" indent="0">
              <a:buNone/>
            </a:pPr>
            <a:r>
              <a:rPr lang="hr-HR" i="1" dirty="0"/>
              <a:t>	</a:t>
            </a:r>
            <a:r>
              <a:rPr lang="hr-HR" i="1" dirty="0" smtClean="0"/>
              <a:t>Mnoge ptice u sezoni parenja imaju prekrasne boje perja koje se zamjenjuje ‘’mirnijim’’ nijansama  boja perja nakon parenja. Na to utječu </a:t>
            </a:r>
            <a:r>
              <a:rPr lang="hr-HR" i="1" dirty="0" err="1" smtClean="0"/>
              <a:t>pigmentne</a:t>
            </a:r>
            <a:r>
              <a:rPr lang="hr-HR" i="1" dirty="0" smtClean="0"/>
              <a:t> stanice koje se nalaze u koži ptica. </a:t>
            </a:r>
          </a:p>
          <a:p>
            <a:pPr marL="0" indent="0">
              <a:buNone/>
            </a:pPr>
            <a:r>
              <a:rPr lang="hr-HR" i="1" dirty="0"/>
              <a:t>	</a:t>
            </a:r>
          </a:p>
        </p:txBody>
      </p:sp>
    </p:spTree>
    <p:extLst>
      <p:ext uri="{BB962C8B-B14F-4D97-AF65-F5344CB8AC3E}">
        <p14:creationId xmlns:p14="http://schemas.microsoft.com/office/powerpoint/2010/main" val="320312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stvo">
  <a:themeElements>
    <a:clrScheme name="Bogatstv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stv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ogatstv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338</TotalTime>
  <Words>419</Words>
  <Application>Microsoft Office PowerPoint</Application>
  <PresentationFormat>Prikaz na zaslonu (4:3)</PresentationFormat>
  <Paragraphs>80</Paragraphs>
  <Slides>18</Slides>
  <Notes>0</Notes>
  <HiddenSlides>0</HiddenSlides>
  <MMClips>0</MMClips>
  <ScaleCrop>false</ScaleCrop>
  <HeadingPairs>
    <vt:vector size="4" baseType="variant">
      <vt:variant>
        <vt:lpstr>Tema</vt:lpstr>
      </vt:variant>
      <vt:variant>
        <vt:i4>1</vt:i4>
      </vt:variant>
      <vt:variant>
        <vt:lpstr>Naslovi slajdova</vt:lpstr>
      </vt:variant>
      <vt:variant>
        <vt:i4>18</vt:i4>
      </vt:variant>
    </vt:vector>
  </HeadingPairs>
  <TitlesOfParts>
    <vt:vector size="19" baseType="lpstr">
      <vt:lpstr>Bogatstvo</vt:lpstr>
      <vt:lpstr>Boje biljnog i životinjskog svijeta Gorskog kotara</vt:lpstr>
      <vt:lpstr>PowerPointova prezentacija</vt:lpstr>
      <vt:lpstr>PowerPointova prezentacija</vt:lpstr>
      <vt:lpstr>Boje jeseni kod biljaka</vt:lpstr>
      <vt:lpstr>PowerPointova prezentacija</vt:lpstr>
      <vt:lpstr>PowerPointova prezentacija</vt:lpstr>
      <vt:lpstr>PowerPointova prezentacija</vt:lpstr>
      <vt:lpstr>Promjene boje životinja u Gorskom kotaru </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Hvala Na Pažnji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Biljni i životinjski svijet u bojama</dc:title>
  <dc:creator>Vesna</dc:creator>
  <cp:lastModifiedBy>Ucitelj</cp:lastModifiedBy>
  <cp:revision>43</cp:revision>
  <dcterms:created xsi:type="dcterms:W3CDTF">2019-02-22T18:48:37Z</dcterms:created>
  <dcterms:modified xsi:type="dcterms:W3CDTF">2019-04-09T06:44:17Z</dcterms:modified>
</cp:coreProperties>
</file>