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83" r:id="rId3"/>
    <p:sldId id="256" r:id="rId4"/>
    <p:sldId id="271" r:id="rId5"/>
    <p:sldId id="273" r:id="rId6"/>
    <p:sldId id="277" r:id="rId7"/>
    <p:sldId id="272" r:id="rId8"/>
    <p:sldId id="275" r:id="rId9"/>
    <p:sldId id="276" r:id="rId10"/>
    <p:sldId id="274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8" r:id="rId20"/>
    <p:sldId id="257" r:id="rId21"/>
    <p:sldId id="258" r:id="rId22"/>
    <p:sldId id="261" r:id="rId23"/>
    <p:sldId id="259" r:id="rId24"/>
    <p:sldId id="260" r:id="rId25"/>
    <p:sldId id="279" r:id="rId26"/>
    <p:sldId id="281" r:id="rId27"/>
    <p:sldId id="282" r:id="rId28"/>
    <p:sldId id="284" r:id="rId2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3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6CDF-3DED-4667-911B-4388865C2EB5}" type="datetimeFigureOut">
              <a:rPr lang="hr-HR" smtClean="0"/>
              <a:pPr/>
              <a:t>27.4.2017.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1668-DB86-4F5B-A0A0-993C918D09E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6CDF-3DED-4667-911B-4388865C2EB5}" type="datetimeFigureOut">
              <a:rPr lang="hr-HR" smtClean="0"/>
              <a:pPr/>
              <a:t>27.4.2017.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1668-DB86-4F5B-A0A0-993C918D09E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6CDF-3DED-4667-911B-4388865C2EB5}" type="datetimeFigureOut">
              <a:rPr lang="hr-HR" smtClean="0"/>
              <a:pPr/>
              <a:t>27.4.2017.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1668-DB86-4F5B-A0A0-993C918D09E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6CDF-3DED-4667-911B-4388865C2EB5}" type="datetimeFigureOut">
              <a:rPr lang="hr-HR" smtClean="0"/>
              <a:pPr/>
              <a:t>27.4.2017.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1668-DB86-4F5B-A0A0-993C918D09E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6CDF-3DED-4667-911B-4388865C2EB5}" type="datetimeFigureOut">
              <a:rPr lang="hr-HR" smtClean="0"/>
              <a:pPr/>
              <a:t>27.4.2017.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1668-DB86-4F5B-A0A0-993C918D09E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6CDF-3DED-4667-911B-4388865C2EB5}" type="datetimeFigureOut">
              <a:rPr lang="hr-HR" smtClean="0"/>
              <a:pPr/>
              <a:t>27.4.2017.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1668-DB86-4F5B-A0A0-993C918D09E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6CDF-3DED-4667-911B-4388865C2EB5}" type="datetimeFigureOut">
              <a:rPr lang="hr-HR" smtClean="0"/>
              <a:pPr/>
              <a:t>27.4.2017.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1668-DB86-4F5B-A0A0-993C918D09E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6CDF-3DED-4667-911B-4388865C2EB5}" type="datetimeFigureOut">
              <a:rPr lang="hr-HR" smtClean="0"/>
              <a:pPr/>
              <a:t>27.4.2017.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1668-DB86-4F5B-A0A0-993C918D09E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6CDF-3DED-4667-911B-4388865C2EB5}" type="datetimeFigureOut">
              <a:rPr lang="hr-HR" smtClean="0"/>
              <a:pPr/>
              <a:t>27.4.2017.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1668-DB86-4F5B-A0A0-993C918D09E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6CDF-3DED-4667-911B-4388865C2EB5}" type="datetimeFigureOut">
              <a:rPr lang="hr-HR" smtClean="0"/>
              <a:pPr/>
              <a:t>27.4.2017.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1668-DB86-4F5B-A0A0-993C918D09E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6CDF-3DED-4667-911B-4388865C2EB5}" type="datetimeFigureOut">
              <a:rPr lang="hr-HR" smtClean="0"/>
              <a:pPr/>
              <a:t>27.4.2017.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B1668-DB86-4F5B-A0A0-993C918D09E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89B1668-DB86-4F5B-A0A0-993C918D09E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E036CDF-3DED-4667-911B-4388865C2EB5}" type="datetimeFigureOut">
              <a:rPr lang="hr-HR" smtClean="0"/>
              <a:pPr/>
              <a:t>27.4.2017.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i3X6-6-Yg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543800" cy="2593975"/>
          </a:xfrm>
        </p:spPr>
        <p:txBody>
          <a:bodyPr>
            <a:normAutofit/>
          </a:bodyPr>
          <a:lstStyle/>
          <a:p>
            <a:r>
              <a:rPr lang="hr-HR" sz="5400" dirty="0" smtClean="0"/>
              <a:t>Pogledajmo </a:t>
            </a:r>
            <a:r>
              <a:rPr lang="hr-HR" sz="5400" dirty="0" smtClean="0"/>
              <a:t>Gorski kotar u zimi 2014. godine </a:t>
            </a:r>
            <a:r>
              <a:rPr lang="hr-HR" sz="5400" dirty="0" smtClean="0">
                <a:sym typeface="Wingdings" panose="05000000000000000000" pitchFamily="2" charset="2"/>
              </a:rPr>
              <a:t></a:t>
            </a:r>
            <a:r>
              <a:rPr lang="hr-HR" sz="5400" dirty="0" smtClean="0"/>
              <a:t/>
            </a:r>
            <a:br>
              <a:rPr lang="hr-HR" sz="5400" dirty="0" smtClean="0"/>
            </a:br>
            <a:endParaRPr lang="hr-HR" sz="5400" dirty="0"/>
          </a:p>
        </p:txBody>
      </p:sp>
      <p:sp>
        <p:nvSpPr>
          <p:cNvPr id="7" name="Pravokutnik 6"/>
          <p:cNvSpPr/>
          <p:nvPr/>
        </p:nvSpPr>
        <p:spPr>
          <a:xfrm>
            <a:off x="1500166" y="3105835"/>
            <a:ext cx="5357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hlinkClick r:id="rId2"/>
              </a:rPr>
              <a:t>https://www.youtube.com/watch?v=Xi3X6-6-YgE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66039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2012. – najveći ekološki problem – šumski požari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4038600" cy="4525963"/>
          </a:xfrm>
        </p:spPr>
        <p:txBody>
          <a:bodyPr>
            <a:normAutofit/>
          </a:bodyPr>
          <a:lstStyle/>
          <a:p>
            <a:r>
              <a:rPr lang="hr-HR" sz="4000" b="1" dirty="0" smtClean="0"/>
              <a:t>2013. - poplave u Republici Hrvatskoj, velika količina snijega u Gorskom kotaru</a:t>
            </a:r>
            <a:endParaRPr lang="hr-HR" sz="4000" b="1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283968" y="1916832"/>
            <a:ext cx="4038600" cy="4525963"/>
          </a:xfrm>
        </p:spPr>
        <p:txBody>
          <a:bodyPr>
            <a:noAutofit/>
          </a:bodyPr>
          <a:lstStyle/>
          <a:p>
            <a:r>
              <a:rPr lang="hr-HR" sz="4000" b="1" dirty="0" smtClean="0"/>
              <a:t>2014. – </a:t>
            </a:r>
            <a:r>
              <a:rPr lang="hr-HR" sz="4000" b="1" dirty="0" err="1" smtClean="0"/>
              <a:t>ledolom</a:t>
            </a:r>
            <a:r>
              <a:rPr lang="hr-HR" sz="4000" b="1" dirty="0" smtClean="0"/>
              <a:t> u Gorskom kotaru – jedna od najvećih nepogoda u šumama</a:t>
            </a:r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xmlns="" val="176695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b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2276872"/>
            <a:ext cx="5040560" cy="360861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altLang="sr-Latn-RS" sz="4000" dirty="0" smtClean="0">
                <a:solidFill>
                  <a:schemeClr val="tx1"/>
                </a:solidFill>
              </a:rPr>
              <a:t>Globalni uzroci i posljedice efekta staklenika</a:t>
            </a:r>
            <a:endParaRPr lang="hr-HR" altLang="sr-Latn-R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0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altLang="sr-Latn-RS" dirty="0" smtClean="0"/>
              <a:t>Uzroci ekstremnih meteoroloških prilika:</a:t>
            </a:r>
            <a:endParaRPr lang="hr-HR" altLang="sr-Latn-RS" dirty="0"/>
          </a:p>
        </p:txBody>
      </p:sp>
      <p:pic>
        <p:nvPicPr>
          <p:cNvPr id="5126" name="Picture 6" descr="b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19672" y="1700808"/>
            <a:ext cx="4895850" cy="19748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4005064"/>
            <a:ext cx="8281987" cy="2336800"/>
          </a:xfrm>
        </p:spPr>
        <p:txBody>
          <a:bodyPr>
            <a:normAutofit/>
          </a:bodyPr>
          <a:lstStyle/>
          <a:p>
            <a:r>
              <a:rPr lang="hr-HR" altLang="sr-Latn-RS" sz="3600" dirty="0"/>
              <a:t>razvoj industrije, korištenje fosilnih goriva (industrijska revolucija), veća proizvodnja i potrošnja energije</a:t>
            </a:r>
          </a:p>
        </p:txBody>
      </p:sp>
    </p:spTree>
    <p:extLst>
      <p:ext uri="{BB962C8B-B14F-4D97-AF65-F5344CB8AC3E}">
        <p14:creationId xmlns:p14="http://schemas.microsoft.com/office/powerpoint/2010/main" xmlns="" val="374291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/>
              <a:t>Uzroci:</a:t>
            </a:r>
          </a:p>
        </p:txBody>
      </p:sp>
      <p:pic>
        <p:nvPicPr>
          <p:cNvPr id="7176" name="Picture 8" descr="b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499992" y="1844824"/>
            <a:ext cx="3096344" cy="368313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00213"/>
            <a:ext cx="4429125" cy="4525962"/>
          </a:xfrm>
        </p:spPr>
        <p:txBody>
          <a:bodyPr/>
          <a:lstStyle/>
          <a:p>
            <a:pPr marL="609600" indent="-609600"/>
            <a:r>
              <a:rPr lang="hr-HR" altLang="sr-Latn-RS" sz="2800"/>
              <a:t>uzrokuje povećanje nekih plinova u atmosferi = to su STAKLENIČKI PLINOVI:</a:t>
            </a:r>
          </a:p>
          <a:p>
            <a:pPr marL="609600" indent="-609600"/>
            <a:r>
              <a:rPr lang="hr-HR" altLang="sr-Latn-RS" sz="2800"/>
              <a:t>CO</a:t>
            </a:r>
            <a:r>
              <a:rPr lang="hr-HR" altLang="sr-Latn-RS" sz="1800"/>
              <a:t>2</a:t>
            </a:r>
            <a:r>
              <a:rPr lang="hr-HR" altLang="sr-Latn-RS" sz="2800"/>
              <a:t> ugljikov dioksid               </a:t>
            </a:r>
          </a:p>
          <a:p>
            <a:pPr marL="609600" indent="-609600"/>
            <a:r>
              <a:rPr lang="hr-HR" altLang="sr-Latn-RS" sz="2800"/>
              <a:t>CH</a:t>
            </a:r>
            <a:r>
              <a:rPr lang="hr-HR" altLang="sr-Latn-RS" sz="1800"/>
              <a:t>4</a:t>
            </a:r>
            <a:r>
              <a:rPr lang="hr-HR" altLang="sr-Latn-RS" sz="2800"/>
              <a:t> metan                                        </a:t>
            </a:r>
          </a:p>
          <a:p>
            <a:pPr marL="609600" indent="-609600"/>
            <a:r>
              <a:rPr lang="hr-HR" altLang="sr-Latn-RS" sz="2800"/>
              <a:t>NO</a:t>
            </a:r>
            <a:r>
              <a:rPr lang="hr-HR" altLang="sr-Latn-RS" sz="1800"/>
              <a:t>2</a:t>
            </a:r>
            <a:r>
              <a:rPr lang="hr-HR" altLang="sr-Latn-RS" sz="2800"/>
              <a:t> dušikov (IV) oksid</a:t>
            </a:r>
          </a:p>
          <a:p>
            <a:pPr marL="609600" indent="-609600"/>
            <a:r>
              <a:rPr lang="hr-HR" altLang="sr-Latn-RS" sz="2800"/>
              <a:t>H</a:t>
            </a:r>
            <a:r>
              <a:rPr lang="hr-HR" altLang="sr-Latn-RS" sz="1800"/>
              <a:t>2</a:t>
            </a:r>
            <a:r>
              <a:rPr lang="hr-HR" altLang="sr-Latn-RS" sz="2800"/>
              <a:t>O (g) vodena para</a:t>
            </a:r>
          </a:p>
        </p:txBody>
      </p:sp>
    </p:spTree>
    <p:extLst>
      <p:ext uri="{BB962C8B-B14F-4D97-AF65-F5344CB8AC3E}">
        <p14:creationId xmlns:p14="http://schemas.microsoft.com/office/powerpoint/2010/main" xmlns="" val="312881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7620000" cy="1143000"/>
          </a:xfrm>
        </p:spPr>
        <p:txBody>
          <a:bodyPr/>
          <a:lstStyle/>
          <a:p>
            <a:r>
              <a:rPr lang="hr-HR" altLang="sr-Latn-RS" sz="4800" b="1" dirty="0"/>
              <a:t>Posljedice:</a:t>
            </a:r>
          </a:p>
        </p:txBody>
      </p:sp>
      <p:pic>
        <p:nvPicPr>
          <p:cNvPr id="8198" name="Picture 6" descr="b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63688" y="3284984"/>
            <a:ext cx="4608512" cy="322258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613" y="1484784"/>
            <a:ext cx="8280400" cy="1727200"/>
          </a:xfrm>
        </p:spPr>
        <p:txBody>
          <a:bodyPr>
            <a:normAutofit/>
          </a:bodyPr>
          <a:lstStyle/>
          <a:p>
            <a:r>
              <a:rPr lang="hr-HR" altLang="sr-Latn-RS" sz="3200" dirty="0"/>
              <a:t>porast temperature (globalno zagrijavanje)</a:t>
            </a:r>
          </a:p>
          <a:p>
            <a:r>
              <a:rPr lang="hr-HR" altLang="sr-Latn-RS" sz="3200" dirty="0"/>
              <a:t>2016. najtoplija godina od početka meteoroloških mjerenja   </a:t>
            </a:r>
            <a:r>
              <a:rPr lang="hr-HR" altLang="sr-Latn-RS" sz="3600" dirty="0"/>
              <a:t>(</a:t>
            </a:r>
            <a:r>
              <a:rPr lang="hr-HR" altLang="sr-Latn-RS" sz="3600" dirty="0" smtClean="0"/>
              <a:t>podaci </a:t>
            </a:r>
            <a:r>
              <a:rPr lang="hr-HR" altLang="sr-Latn-RS" sz="3600" dirty="0"/>
              <a:t>1/2017)</a:t>
            </a:r>
          </a:p>
        </p:txBody>
      </p:sp>
    </p:spTree>
    <p:extLst>
      <p:ext uri="{BB962C8B-B14F-4D97-AF65-F5344CB8AC3E}">
        <p14:creationId xmlns:p14="http://schemas.microsoft.com/office/powerpoint/2010/main" xmlns="" val="362052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332656"/>
            <a:ext cx="7620000" cy="1143000"/>
          </a:xfrm>
        </p:spPr>
        <p:txBody>
          <a:bodyPr/>
          <a:lstStyle/>
          <a:p>
            <a:r>
              <a:rPr lang="hr-HR" altLang="sr-Latn-RS" sz="4800" b="1" dirty="0"/>
              <a:t>Posljedice:</a:t>
            </a:r>
          </a:p>
        </p:txBody>
      </p:sp>
      <p:pic>
        <p:nvPicPr>
          <p:cNvPr id="10245" name="Picture 5" descr="b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87624" y="2924944"/>
            <a:ext cx="5905500" cy="27844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7689850" cy="4525963"/>
          </a:xfrm>
        </p:spPr>
        <p:txBody>
          <a:bodyPr>
            <a:normAutofit/>
          </a:bodyPr>
          <a:lstStyle/>
          <a:p>
            <a:r>
              <a:rPr lang="hr-HR" altLang="sr-Latn-RS" sz="4400" dirty="0"/>
              <a:t>otapa se led na </a:t>
            </a:r>
            <a:r>
              <a:rPr lang="hr-HR" altLang="sr-Latn-RS" sz="4400" dirty="0" smtClean="0"/>
              <a:t>polovima </a:t>
            </a:r>
            <a:endParaRPr lang="hr-HR" altLang="sr-Latn-RS" sz="4400" dirty="0"/>
          </a:p>
        </p:txBody>
      </p:sp>
    </p:spTree>
    <p:extLst>
      <p:ext uri="{BB962C8B-B14F-4D97-AF65-F5344CB8AC3E}">
        <p14:creationId xmlns:p14="http://schemas.microsoft.com/office/powerpoint/2010/main" xmlns="" val="159758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4800" b="1" dirty="0"/>
              <a:t>Posljedice:</a:t>
            </a:r>
          </a:p>
        </p:txBody>
      </p:sp>
      <p:pic>
        <p:nvPicPr>
          <p:cNvPr id="13317" name="Picture 5" descr="b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55776" y="3429000"/>
            <a:ext cx="4392612" cy="27368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7775575" cy="4525963"/>
          </a:xfrm>
        </p:spPr>
        <p:txBody>
          <a:bodyPr>
            <a:normAutofit/>
          </a:bodyPr>
          <a:lstStyle/>
          <a:p>
            <a:r>
              <a:rPr lang="hr-HR" altLang="sr-Latn-RS" sz="3600" dirty="0"/>
              <a:t>porast razine morske vode</a:t>
            </a:r>
          </a:p>
          <a:p>
            <a:r>
              <a:rPr lang="hr-HR" altLang="sr-Latn-RS" sz="3600" dirty="0"/>
              <a:t>obalna područja i gradovi ugroženi poplavom</a:t>
            </a:r>
          </a:p>
        </p:txBody>
      </p:sp>
    </p:spTree>
    <p:extLst>
      <p:ext uri="{BB962C8B-B14F-4D97-AF65-F5344CB8AC3E}">
        <p14:creationId xmlns:p14="http://schemas.microsoft.com/office/powerpoint/2010/main" xmlns="" val="107940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4800" b="1" dirty="0"/>
              <a:t>Posljedice:</a:t>
            </a:r>
          </a:p>
        </p:txBody>
      </p:sp>
      <p:pic>
        <p:nvPicPr>
          <p:cNvPr id="12294" name="Picture 6" descr="b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15616" y="3933056"/>
            <a:ext cx="6192837" cy="23764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1438"/>
            <a:ext cx="8135938" cy="2519362"/>
          </a:xfrm>
          <a:noFill/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hr-HR" altLang="sr-Latn-RS" sz="2800" dirty="0"/>
              <a:t>mijenja se klima</a:t>
            </a:r>
          </a:p>
          <a:p>
            <a:pPr>
              <a:lnSpc>
                <a:spcPct val="80000"/>
              </a:lnSpc>
            </a:pPr>
            <a:r>
              <a:rPr lang="hr-HR" altLang="sr-Latn-RS" sz="2800" dirty="0"/>
              <a:t>mijenja se vegetacija (utječe na poljoprivredu i migraciju životinja)</a:t>
            </a:r>
          </a:p>
          <a:p>
            <a:pPr>
              <a:lnSpc>
                <a:spcPct val="80000"/>
              </a:lnSpc>
            </a:pPr>
            <a:r>
              <a:rPr lang="hr-HR" altLang="sr-Latn-RS" sz="2800" dirty="0"/>
              <a:t>smanjuje se količina pitke vode</a:t>
            </a:r>
          </a:p>
          <a:p>
            <a:pPr>
              <a:lnSpc>
                <a:spcPct val="80000"/>
              </a:lnSpc>
            </a:pPr>
            <a:r>
              <a:rPr lang="hr-HR" altLang="sr-Latn-RS" sz="2800" dirty="0"/>
              <a:t>povećava se broj i veličina pustinja </a:t>
            </a:r>
          </a:p>
          <a:p>
            <a:pPr>
              <a:lnSpc>
                <a:spcPct val="80000"/>
              </a:lnSpc>
            </a:pPr>
            <a:endParaRPr lang="hr-HR" altLang="sr-Latn-RS" sz="3200" dirty="0"/>
          </a:p>
          <a:p>
            <a:pPr>
              <a:lnSpc>
                <a:spcPct val="80000"/>
              </a:lnSpc>
            </a:pPr>
            <a:endParaRPr lang="hr-HR" altLang="sr-Latn-RS" sz="2000" dirty="0"/>
          </a:p>
        </p:txBody>
      </p:sp>
    </p:spTree>
    <p:extLst>
      <p:ext uri="{BB962C8B-B14F-4D97-AF65-F5344CB8AC3E}">
        <p14:creationId xmlns:p14="http://schemas.microsoft.com/office/powerpoint/2010/main" xmlns="" val="343720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b="1" dirty="0"/>
              <a:t>Posljedice</a:t>
            </a:r>
            <a:r>
              <a:rPr lang="hr-HR" altLang="sr-Latn-RS" dirty="0"/>
              <a:t>:</a:t>
            </a:r>
          </a:p>
        </p:txBody>
      </p:sp>
      <p:pic>
        <p:nvPicPr>
          <p:cNvPr id="16389" name="Picture 5" descr="b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55576" y="3645024"/>
            <a:ext cx="6480175" cy="23050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484784"/>
            <a:ext cx="7473950" cy="4525963"/>
          </a:xfrm>
        </p:spPr>
        <p:txBody>
          <a:bodyPr>
            <a:normAutofit/>
          </a:bodyPr>
          <a:lstStyle/>
          <a:p>
            <a:r>
              <a:rPr lang="hr-HR" altLang="sr-Latn-RS" sz="3200" dirty="0"/>
              <a:t>povećava se broj oluja, pijavica, uragana, poplava, suša, </a:t>
            </a:r>
            <a:r>
              <a:rPr lang="hr-HR" altLang="sr-Latn-RS" sz="3200" dirty="0" smtClean="0"/>
              <a:t>požara, naglog zahlađenja i toplinskih valova</a:t>
            </a:r>
            <a:r>
              <a:rPr lang="hr-HR" altLang="sr-Latn-RS" sz="3200" smtClean="0"/>
              <a:t>, odnosno, </a:t>
            </a:r>
            <a:r>
              <a:rPr lang="hr-HR" altLang="sr-Latn-RS" sz="3200" dirty="0"/>
              <a:t>vremenskih ekstrema</a:t>
            </a:r>
          </a:p>
        </p:txBody>
      </p:sp>
    </p:spTree>
    <p:extLst>
      <p:ext uri="{BB962C8B-B14F-4D97-AF65-F5344CB8AC3E}">
        <p14:creationId xmlns:p14="http://schemas.microsoft.com/office/powerpoint/2010/main" xmlns="" val="383826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likovni rezultat za ledolom u gorskom kotaru sli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755"/>
            <a:ext cx="8789888" cy="659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2736304"/>
          </a:xfrm>
        </p:spPr>
        <p:txBody>
          <a:bodyPr>
            <a:noAutofit/>
          </a:bodyPr>
          <a:lstStyle/>
          <a:p>
            <a:r>
              <a:rPr lang="hr-HR" sz="6000" b="1" i="1" dirty="0" smtClean="0">
                <a:solidFill>
                  <a:srgbClr val="FFFF00"/>
                </a:solidFill>
              </a:rPr>
              <a:t>Posljedice </a:t>
            </a:r>
            <a:r>
              <a:rPr lang="hr-HR" sz="6000" b="1" i="1" dirty="0" err="1" smtClean="0">
                <a:solidFill>
                  <a:srgbClr val="FFFF00"/>
                </a:solidFill>
              </a:rPr>
              <a:t>ledoloma</a:t>
            </a:r>
            <a:r>
              <a:rPr lang="hr-HR" sz="6000" b="1" i="1" dirty="0" smtClean="0">
                <a:solidFill>
                  <a:srgbClr val="FFFF00"/>
                </a:solidFill>
              </a:rPr>
              <a:t> 2014. u Gorskom kotaru kroz brojke</a:t>
            </a:r>
            <a:endParaRPr lang="hr-HR" sz="6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42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ikovni rezultat za ledolom u gorskom kotaru sli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40" y="0"/>
            <a:ext cx="9127259" cy="796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800" b="1" dirty="0" smtClean="0">
                <a:solidFill>
                  <a:srgbClr val="FFFF00"/>
                </a:solidFill>
              </a:rPr>
              <a:t>Festival znanosti 2017.- VRIJEME</a:t>
            </a:r>
            <a:endParaRPr lang="hr-HR" sz="4800" b="1" dirty="0">
              <a:solidFill>
                <a:srgbClr val="FF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5569" y="184482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hr-HR" sz="3500" b="1" dirty="0" smtClean="0">
                <a:solidFill>
                  <a:srgbClr val="FFFF00"/>
                </a:solidFill>
              </a:rPr>
              <a:t>Istražili i pripremili učenici : </a:t>
            </a:r>
          </a:p>
          <a:p>
            <a:pPr marL="0" indent="0" algn="ctr">
              <a:buNone/>
            </a:pPr>
            <a:r>
              <a:rPr lang="hr-HR" sz="3500" b="1" dirty="0" smtClean="0">
                <a:solidFill>
                  <a:srgbClr val="FFFF00"/>
                </a:solidFill>
              </a:rPr>
              <a:t>Marcel Margeta, Nikola </a:t>
            </a:r>
            <a:r>
              <a:rPr lang="hr-HR" sz="3500" b="1" dirty="0" err="1" smtClean="0">
                <a:solidFill>
                  <a:srgbClr val="FFFF00"/>
                </a:solidFill>
              </a:rPr>
              <a:t>Mance</a:t>
            </a:r>
            <a:r>
              <a:rPr lang="hr-HR" sz="3500" b="1" dirty="0" smtClean="0">
                <a:solidFill>
                  <a:srgbClr val="FFFF00"/>
                </a:solidFill>
              </a:rPr>
              <a:t>, Marijana Božić i Petra Rupe </a:t>
            </a:r>
          </a:p>
          <a:p>
            <a:pPr marL="0" indent="0" algn="ctr">
              <a:buNone/>
            </a:pPr>
            <a:endParaRPr lang="hr-HR" sz="3500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hr-HR" sz="3300" b="1" dirty="0" smtClean="0">
                <a:solidFill>
                  <a:srgbClr val="FFFF00"/>
                </a:solidFill>
              </a:rPr>
              <a:t>te učiteljice:</a:t>
            </a:r>
          </a:p>
          <a:p>
            <a:pPr marL="0" indent="0" algn="ctr">
              <a:buNone/>
            </a:pPr>
            <a:r>
              <a:rPr lang="hr-HR" sz="3300" b="1" dirty="0" smtClean="0">
                <a:solidFill>
                  <a:srgbClr val="FFFF00"/>
                </a:solidFill>
              </a:rPr>
              <a:t>Vesna Pintar Grgurić</a:t>
            </a:r>
          </a:p>
          <a:p>
            <a:pPr marL="0" indent="0" algn="ctr">
              <a:buNone/>
            </a:pPr>
            <a:r>
              <a:rPr lang="hr-HR" sz="3300" b="1" dirty="0" smtClean="0">
                <a:solidFill>
                  <a:srgbClr val="FFFF00"/>
                </a:solidFill>
              </a:rPr>
              <a:t>Bojana Kovačević</a:t>
            </a:r>
          </a:p>
          <a:p>
            <a:pPr marL="0" indent="0" algn="ctr">
              <a:buNone/>
            </a:pPr>
            <a:r>
              <a:rPr lang="hr-HR" sz="3300" b="1" dirty="0" smtClean="0">
                <a:solidFill>
                  <a:srgbClr val="FFFF00"/>
                </a:solidFill>
              </a:rPr>
              <a:t>Diana Cindrić</a:t>
            </a:r>
          </a:p>
          <a:p>
            <a:endParaRPr lang="hr-HR" dirty="0"/>
          </a:p>
          <a:p>
            <a:pPr marL="0" indent="0" algn="ctr">
              <a:buNone/>
            </a:pPr>
            <a:r>
              <a:rPr lang="hr-HR" sz="4200" b="1" dirty="0" smtClean="0">
                <a:solidFill>
                  <a:srgbClr val="FF0000"/>
                </a:solidFill>
              </a:rPr>
              <a:t>OŠ Skrad</a:t>
            </a:r>
            <a:endParaRPr lang="hr-HR" sz="4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26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608" y="692696"/>
            <a:ext cx="7056784" cy="2952328"/>
          </a:xfrm>
        </p:spPr>
        <p:txBody>
          <a:bodyPr>
            <a:noAutofit/>
          </a:bodyPr>
          <a:lstStyle/>
          <a:p>
            <a:r>
              <a:rPr lang="hr-HR" sz="4000" dirty="0" smtClean="0"/>
              <a:t>386 trafostanica oštećeno</a:t>
            </a:r>
          </a:p>
          <a:p>
            <a:r>
              <a:rPr lang="hr-HR" sz="4000" dirty="0" smtClean="0"/>
              <a:t>200 trafostanica izvan pogona</a:t>
            </a:r>
          </a:p>
          <a:p>
            <a:r>
              <a:rPr lang="hr-HR" sz="4000" dirty="0" smtClean="0"/>
              <a:t>14 dalekovoda stradalo</a:t>
            </a:r>
          </a:p>
          <a:p>
            <a:r>
              <a:rPr lang="hr-HR" sz="4000" dirty="0" smtClean="0"/>
              <a:t>30 – tak stupova srušeno</a:t>
            </a:r>
            <a:endParaRPr lang="hr-HR" sz="4000" dirty="0"/>
          </a:p>
        </p:txBody>
      </p:sp>
      <p:pic>
        <p:nvPicPr>
          <p:cNvPr id="2050" name="Picture 2" descr="Slikovni rezultat za ledena kiša gorski kot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89040"/>
            <a:ext cx="4104456" cy="244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703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2304256"/>
          </a:xfrm>
        </p:spPr>
        <p:txBody>
          <a:bodyPr>
            <a:normAutofit/>
          </a:bodyPr>
          <a:lstStyle/>
          <a:p>
            <a:r>
              <a:rPr lang="hr-HR" sz="4000" dirty="0" smtClean="0"/>
              <a:t>80% nadzemnih elektroenergetskih vodova srednjeg napona izvan pogona</a:t>
            </a:r>
          </a:p>
        </p:txBody>
      </p:sp>
      <p:pic>
        <p:nvPicPr>
          <p:cNvPr id="3074" name="Picture 2" descr="Povezana sl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2896"/>
            <a:ext cx="50768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976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692696"/>
            <a:ext cx="7920880" cy="2880319"/>
          </a:xfrm>
        </p:spPr>
        <p:txBody>
          <a:bodyPr>
            <a:normAutofit/>
          </a:bodyPr>
          <a:lstStyle/>
          <a:p>
            <a:r>
              <a:rPr lang="hr-HR" sz="4000" dirty="0" smtClean="0"/>
              <a:t>50% niskonaponskih mreža izvan pogona</a:t>
            </a:r>
          </a:p>
          <a:p>
            <a:r>
              <a:rPr lang="hr-HR" sz="4000" dirty="0" smtClean="0"/>
              <a:t>100 i više ljudi iz HEP – a danima je bilo na terenu</a:t>
            </a:r>
          </a:p>
          <a:p>
            <a:pPr marL="0" indent="0">
              <a:buNone/>
            </a:pPr>
            <a:endParaRPr lang="hr-HR" sz="4000" dirty="0"/>
          </a:p>
        </p:txBody>
      </p:sp>
      <p:pic>
        <p:nvPicPr>
          <p:cNvPr id="4100" name="Picture 4" descr="Slikovni rezultat za ledena kiša gorski kot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29000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220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Danima bez struje…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6791"/>
          </a:xfrm>
        </p:spPr>
        <p:txBody>
          <a:bodyPr>
            <a:noAutofit/>
          </a:bodyPr>
          <a:lstStyle/>
          <a:p>
            <a:r>
              <a:rPr lang="hr-HR" sz="4400" dirty="0" smtClean="0"/>
              <a:t>2300 stanovnika danima je bilo bez struje</a:t>
            </a:r>
          </a:p>
          <a:p>
            <a:endParaRPr lang="hr-HR" sz="4400" dirty="0"/>
          </a:p>
        </p:txBody>
      </p:sp>
      <p:pic>
        <p:nvPicPr>
          <p:cNvPr id="5122" name="Picture 2" descr="Povezana sl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528598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21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Autofit/>
          </a:bodyPr>
          <a:lstStyle/>
          <a:p>
            <a:r>
              <a:rPr lang="hr-HR" sz="8000" dirty="0" smtClean="0"/>
              <a:t>50 milijuna kuna štete za Gorski kotar</a:t>
            </a:r>
            <a:endParaRPr lang="hr-HR" sz="8000" dirty="0"/>
          </a:p>
        </p:txBody>
      </p:sp>
    </p:spTree>
    <p:extLst>
      <p:ext uri="{BB962C8B-B14F-4D97-AF65-F5344CB8AC3E}">
        <p14:creationId xmlns:p14="http://schemas.microsoft.com/office/powerpoint/2010/main" xmlns="" val="212890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3456384"/>
          </a:xfrm>
        </p:spPr>
        <p:txBody>
          <a:bodyPr>
            <a:normAutofit/>
          </a:bodyPr>
          <a:lstStyle/>
          <a:p>
            <a:r>
              <a:rPr lang="hr-HR" sz="7200" b="1" dirty="0" smtClean="0">
                <a:solidFill>
                  <a:srgbClr val="FF0000"/>
                </a:solidFill>
              </a:rPr>
              <a:t>Neizvjesna budućnost goranskih šuma?</a:t>
            </a:r>
            <a:endParaRPr lang="hr-HR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35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67544" y="548681"/>
            <a:ext cx="7272808" cy="21602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3600" dirty="0" smtClean="0"/>
              <a:t>Trenutno pratimo sanaciju goranskih šuma, prvenstveno smreke, koja je zbog </a:t>
            </a:r>
            <a:r>
              <a:rPr lang="hr-HR" sz="3600" dirty="0" err="1" smtClean="0"/>
              <a:t>ledoloma</a:t>
            </a:r>
            <a:r>
              <a:rPr lang="hr-HR" sz="3600" dirty="0" smtClean="0"/>
              <a:t> dodatno ugrožena potkornjakom</a:t>
            </a:r>
            <a:endParaRPr lang="hr-HR" sz="3600" dirty="0"/>
          </a:p>
        </p:txBody>
      </p:sp>
      <p:pic>
        <p:nvPicPr>
          <p:cNvPr id="1026" name="Picture 2" descr="Povezana sl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6552728" cy="353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025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67544" y="548681"/>
            <a:ext cx="7499176" cy="27363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4400" b="1" dirty="0" smtClean="0"/>
              <a:t>Svjesni smo da će trebati još dugo vremena i truda čovjeka da se goranske šume oporave</a:t>
            </a:r>
            <a:endParaRPr lang="hr-HR" sz="4400" b="1" dirty="0"/>
          </a:p>
        </p:txBody>
      </p:sp>
      <p:pic>
        <p:nvPicPr>
          <p:cNvPr id="2050" name="Picture 2" descr="Slikovni rezultat za zeleni vir sli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9801" y="2852936"/>
            <a:ext cx="5328592" cy="356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043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2564904"/>
            <a:ext cx="7620000" cy="1143000"/>
          </a:xfrm>
        </p:spPr>
        <p:txBody>
          <a:bodyPr/>
          <a:lstStyle/>
          <a:p>
            <a:r>
              <a:rPr lang="hr-HR" sz="6000" dirty="0" smtClean="0"/>
              <a:t>Hvala na pažnji! </a:t>
            </a:r>
            <a:r>
              <a:rPr lang="hr-HR" sz="6000" dirty="0" smtClean="0">
                <a:sym typeface="Wingdings" panose="05000000000000000000" pitchFamily="2" charset="2"/>
              </a:rPr>
              <a:t></a:t>
            </a:r>
            <a:endParaRPr lang="hr-HR" sz="6000" dirty="0"/>
          </a:p>
        </p:txBody>
      </p:sp>
    </p:spTree>
    <p:extLst>
      <p:ext uri="{BB962C8B-B14F-4D97-AF65-F5344CB8AC3E}">
        <p14:creationId xmlns:p14="http://schemas.microsoft.com/office/powerpoint/2010/main" xmlns="" val="255153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kovni rezultat za ledena kiša gorski kot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140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11500" b="1" dirty="0" smtClean="0">
                <a:solidFill>
                  <a:srgbClr val="FFFF00"/>
                </a:solidFill>
              </a:rPr>
              <a:t>Okovani </a:t>
            </a:r>
            <a:r>
              <a:rPr lang="hr-HR" sz="11500" b="1" dirty="0" err="1" smtClean="0">
                <a:solidFill>
                  <a:srgbClr val="FFFF00"/>
                </a:solidFill>
              </a:rPr>
              <a:t>ledom</a:t>
            </a:r>
            <a:endParaRPr lang="hr-HR" sz="11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790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likovni rezultat za ledolom u gorskom kotaru sli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2882"/>
            <a:ext cx="9252520" cy="681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slov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7300" b="1" dirty="0" smtClean="0">
                <a:solidFill>
                  <a:srgbClr val="FFFF00"/>
                </a:solidFill>
              </a:rPr>
              <a:t>Veljača, 2014</a:t>
            </a:r>
            <a:r>
              <a:rPr lang="hr-HR" sz="6000" dirty="0" smtClean="0"/>
              <a:t>.</a:t>
            </a:r>
            <a:endParaRPr lang="hr-HR" sz="6000" dirty="0"/>
          </a:p>
        </p:txBody>
      </p:sp>
      <p:sp>
        <p:nvSpPr>
          <p:cNvPr id="2" name="TekstniOkvir 1"/>
          <p:cNvSpPr txBox="1"/>
          <p:nvPr/>
        </p:nvSpPr>
        <p:spPr>
          <a:xfrm>
            <a:off x="683568" y="2730958"/>
            <a:ext cx="6264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200" b="1" dirty="0" smtClean="0">
                <a:solidFill>
                  <a:srgbClr val="FFFF00"/>
                </a:solidFill>
              </a:rPr>
              <a:t>Zaledio se Gorski kotar</a:t>
            </a:r>
            <a:endParaRPr lang="hr-HR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26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5688632"/>
          </a:xfrm>
        </p:spPr>
        <p:txBody>
          <a:bodyPr>
            <a:noAutofit/>
          </a:bodyPr>
          <a:lstStyle/>
          <a:p>
            <a:r>
              <a:rPr lang="hr-HR" sz="5400" b="1" dirty="0" smtClean="0"/>
              <a:t>Dok je sa šumom sve u redu čovjek joj i ne posvećuje pažnju, a kada nastane problem čovjek ju počinje cijeniti i počinje spoznavati vrijednosti šume.</a:t>
            </a:r>
            <a:endParaRPr lang="hr-HR" sz="5400" b="1" dirty="0"/>
          </a:p>
        </p:txBody>
      </p:sp>
    </p:spTree>
    <p:extLst>
      <p:ext uri="{BB962C8B-B14F-4D97-AF65-F5344CB8AC3E}">
        <p14:creationId xmlns:p14="http://schemas.microsoft.com/office/powerpoint/2010/main" xmlns="" val="142522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 txBox="1">
            <a:spLocks noGrp="1"/>
          </p:cNvSpPr>
          <p:nvPr>
            <p:ph type="title"/>
          </p:nvPr>
        </p:nvSpPr>
        <p:spPr>
          <a:xfrm>
            <a:off x="323528" y="404664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/>
              <a:t>Povezanost čovjeka i šume</a:t>
            </a:r>
          </a:p>
          <a:p>
            <a:pPr marL="285750" indent="-285750">
              <a:buFontTx/>
              <a:buChar char="-"/>
            </a:pPr>
            <a:endParaRPr lang="hr-HR" sz="3600" b="1" dirty="0" smtClean="0"/>
          </a:p>
          <a:p>
            <a:endParaRPr lang="hr-HR" sz="3600" b="1" dirty="0"/>
          </a:p>
        </p:txBody>
      </p:sp>
      <p:pic>
        <p:nvPicPr>
          <p:cNvPr id="4098" name="Picture 2" descr="Slikovni rezultat za čovjek i šuma sli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69342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120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vezana sl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48680"/>
            <a:ext cx="4608512" cy="330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323528" y="548680"/>
            <a:ext cx="35875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3600" b="1" dirty="0" smtClean="0"/>
              <a:t>Sklonište za životinje</a:t>
            </a:r>
          </a:p>
          <a:p>
            <a:pPr marL="285750" indent="-285750">
              <a:buFontTx/>
              <a:buChar char="-"/>
            </a:pPr>
            <a:r>
              <a:rPr lang="hr-HR" sz="3600" b="1" dirty="0" smtClean="0"/>
              <a:t>Proizvodnja drva</a:t>
            </a:r>
          </a:p>
          <a:p>
            <a:pPr marL="285750" indent="-285750">
              <a:buFontTx/>
              <a:buChar char="-"/>
            </a:pPr>
            <a:r>
              <a:rPr lang="hr-HR" sz="3600" b="1" dirty="0" smtClean="0"/>
              <a:t>Proizvodnja kisika</a:t>
            </a:r>
          </a:p>
          <a:p>
            <a:r>
              <a:rPr lang="hr-HR" sz="3600" b="1" dirty="0"/>
              <a:t> </a:t>
            </a:r>
            <a:r>
              <a:rPr lang="hr-HR" sz="3600" b="1" dirty="0" smtClean="0"/>
              <a:t>  ( fotosinteza)</a:t>
            </a:r>
          </a:p>
          <a:p>
            <a:pPr marL="285750" indent="-285750">
              <a:buFontTx/>
              <a:buChar char="-"/>
            </a:pPr>
            <a:r>
              <a:rPr lang="hr-HR" sz="3600" b="1" dirty="0" smtClean="0"/>
              <a:t>Pročišćavanje zraka</a:t>
            </a:r>
          </a:p>
          <a:p>
            <a:pPr marL="285750" indent="-285750">
              <a:buFontTx/>
              <a:buChar char="-"/>
            </a:pPr>
            <a:endParaRPr lang="hr-HR" sz="3600" b="1" dirty="0" smtClean="0"/>
          </a:p>
          <a:p>
            <a:pPr marL="285750" indent="-285750">
              <a:buFontTx/>
              <a:buChar char="-"/>
            </a:pPr>
            <a:endParaRPr lang="hr-HR" sz="3600" b="1" dirty="0"/>
          </a:p>
        </p:txBody>
      </p:sp>
      <p:pic>
        <p:nvPicPr>
          <p:cNvPr id="1028" name="Picture 4" descr="Slikovni rezultat za životinje u šumi sli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4194" y="4293096"/>
            <a:ext cx="3679868" cy="206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429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432048" y="115359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4000" b="1" dirty="0"/>
              <a:t>Zdravstvena i rekreativna uloga</a:t>
            </a:r>
          </a:p>
          <a:p>
            <a:pPr marL="285750" indent="-285750">
              <a:buFontTx/>
              <a:buChar char="-"/>
            </a:pPr>
            <a:r>
              <a:rPr lang="hr-HR" sz="4000" b="1" dirty="0"/>
              <a:t>Ublažavanje nepovoljnog učinka štetnog UV zračenja</a:t>
            </a:r>
          </a:p>
        </p:txBody>
      </p:sp>
      <p:pic>
        <p:nvPicPr>
          <p:cNvPr id="3074" name="Picture 2" descr="Slikovni rezultat za šetnja šumom sli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77072"/>
            <a:ext cx="3552395" cy="236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likovni rezultat za šetnja šumom sli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17227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222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908720"/>
            <a:ext cx="3888432" cy="4525963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hr-HR" sz="3600" b="1" dirty="0"/>
              <a:t>Ljekovito bilje, plodovi, divljač, jestive gljive</a:t>
            </a:r>
          </a:p>
          <a:p>
            <a:pPr marL="285750" indent="-285750">
              <a:buFontTx/>
              <a:buChar char="-"/>
            </a:pPr>
            <a:r>
              <a:rPr lang="hr-HR" sz="3600" b="1" dirty="0" err="1"/>
              <a:t>Pročišćivač</a:t>
            </a:r>
            <a:r>
              <a:rPr lang="hr-HR" sz="3600" b="1" dirty="0"/>
              <a:t> voda</a:t>
            </a:r>
          </a:p>
          <a:p>
            <a:pPr marL="285750" indent="-285750">
              <a:buFontTx/>
              <a:buChar char="-"/>
            </a:pPr>
            <a:r>
              <a:rPr lang="hr-HR" sz="3600" b="1" dirty="0" smtClean="0"/>
              <a:t>Sprečavanje </a:t>
            </a:r>
            <a:r>
              <a:rPr lang="hr-HR" sz="3600" b="1" dirty="0"/>
              <a:t>erozije – klizanje zemljišta</a:t>
            </a:r>
          </a:p>
          <a:p>
            <a:endParaRPr lang="hr-HR" sz="3600" dirty="0"/>
          </a:p>
        </p:txBody>
      </p:sp>
      <p:pic>
        <p:nvPicPr>
          <p:cNvPr id="2050" name="Picture 2" descr="Slikovni rezultat za šumske gljive sli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20688"/>
            <a:ext cx="3648406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likovni rezultat za divljač sli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54152"/>
            <a:ext cx="364840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382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usjednost">
  <a:themeElements>
    <a:clrScheme name="Susjednost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sjednost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243</TotalTime>
  <Words>425</Words>
  <Application>Microsoft Office PowerPoint</Application>
  <PresentationFormat>Prikaz na zaslonu (4:3)</PresentationFormat>
  <Paragraphs>69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29" baseType="lpstr">
      <vt:lpstr>Susjednost</vt:lpstr>
      <vt:lpstr>Pogledajmo Gorski kotar u zimi 2014. godine  </vt:lpstr>
      <vt:lpstr>Festival znanosti 2017.- VRIJEME</vt:lpstr>
      <vt:lpstr>Okovani ledom</vt:lpstr>
      <vt:lpstr>Veljača, 2014.</vt:lpstr>
      <vt:lpstr>Dok je sa šumom sve u redu čovjek joj i ne posvećuje pažnju, a kada nastane problem čovjek ju počinje cijeniti i počinje spoznavati vrijednosti šume.</vt:lpstr>
      <vt:lpstr>Povezanost čovjeka i šume  </vt:lpstr>
      <vt:lpstr>Slajd 7</vt:lpstr>
      <vt:lpstr>Slajd 8</vt:lpstr>
      <vt:lpstr>Slajd 9</vt:lpstr>
      <vt:lpstr>2012. – najveći ekološki problem – šumski požari</vt:lpstr>
      <vt:lpstr>Globalni uzroci i posljedice efekta staklenika</vt:lpstr>
      <vt:lpstr>Uzroci ekstremnih meteoroloških prilika:</vt:lpstr>
      <vt:lpstr>Uzroci:</vt:lpstr>
      <vt:lpstr>Posljedice:</vt:lpstr>
      <vt:lpstr>Posljedice:</vt:lpstr>
      <vt:lpstr>Posljedice:</vt:lpstr>
      <vt:lpstr>Posljedice:</vt:lpstr>
      <vt:lpstr>Posljedice:</vt:lpstr>
      <vt:lpstr>Posljedice ledoloma 2014. u Gorskom kotaru kroz brojke</vt:lpstr>
      <vt:lpstr>Slajd 20</vt:lpstr>
      <vt:lpstr>Slajd 21</vt:lpstr>
      <vt:lpstr>Slajd 22</vt:lpstr>
      <vt:lpstr>Danima bez struje…</vt:lpstr>
      <vt:lpstr>50 milijuna kuna štete za Gorski kotar</vt:lpstr>
      <vt:lpstr>Neizvjesna budućnost goranskih šuma?</vt:lpstr>
      <vt:lpstr>Slajd 26</vt:lpstr>
      <vt:lpstr>Slajd 27</vt:lpstr>
      <vt:lpstr>Hvala na pažnji!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skola</dc:creator>
  <cp:lastModifiedBy>Robi</cp:lastModifiedBy>
  <cp:revision>23</cp:revision>
  <dcterms:created xsi:type="dcterms:W3CDTF">2017-03-20T08:43:11Z</dcterms:created>
  <dcterms:modified xsi:type="dcterms:W3CDTF">2017-04-27T20:33:09Z</dcterms:modified>
</cp:coreProperties>
</file>