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59" r:id="rId3"/>
    <p:sldId id="258" r:id="rId4"/>
    <p:sldId id="270" r:id="rId5"/>
    <p:sldId id="260" r:id="rId6"/>
    <p:sldId id="261" r:id="rId7"/>
    <p:sldId id="262" r:id="rId8"/>
    <p:sldId id="288" r:id="rId9"/>
    <p:sldId id="263" r:id="rId10"/>
    <p:sldId id="264" r:id="rId11"/>
    <p:sldId id="290" r:id="rId12"/>
    <p:sldId id="292" r:id="rId13"/>
    <p:sldId id="265" r:id="rId14"/>
    <p:sldId id="266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91" r:id="rId23"/>
    <p:sldId id="267" r:id="rId24"/>
    <p:sldId id="268" r:id="rId25"/>
    <p:sldId id="280" r:id="rId26"/>
    <p:sldId id="282" r:id="rId27"/>
    <p:sldId id="283" r:id="rId28"/>
    <p:sldId id="284" r:id="rId29"/>
    <p:sldId id="285" r:id="rId30"/>
    <p:sldId id="269" r:id="rId31"/>
    <p:sldId id="286" r:id="rId32"/>
    <p:sldId id="287" r:id="rId33"/>
    <p:sldId id="289" r:id="rId3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22519-F6DE-43B9-BC27-C20E06FAA9FC}" type="datetimeFigureOut">
              <a:rPr lang="hr-HR" smtClean="0"/>
              <a:t>15.3.2012.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10361C-5B46-401B-99AC-8A2951C4D50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8539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15.3.2012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15.3.2012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15.3.2012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15.3.2012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15.3.2012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15.3.2012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15.3.2012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15.3.2012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15.3.2012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15.3.2012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15.3.2012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15.3.2012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hr.wikipedia.org/wiki/Sustav" TargetMode="External"/><Relationship Id="rId2" Type="http://schemas.openxmlformats.org/officeDocument/2006/relationships/hyperlink" Target="http://hr.wikipedia.org/wiki/Pona%C5%A1anj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hr.wikipedia.org/w/index.php?title=Operacija&amp;action=edit&amp;redlink=1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r.wikipedia.org/wiki/Etika" TargetMode="External"/><Relationship Id="rId7" Type="http://schemas.openxmlformats.org/officeDocument/2006/relationships/image" Target="../media/image4.jpeg"/><Relationship Id="rId2" Type="http://schemas.openxmlformats.org/officeDocument/2006/relationships/hyperlink" Target="http://hr.wikipedia.org/wiki/Profeso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r.wikipedia.org/wiki/Inteligencija" TargetMode="External"/><Relationship Id="rId5" Type="http://schemas.openxmlformats.org/officeDocument/2006/relationships/hyperlink" Target="http://hr.wikipedia.org/wiki/Obrazovanje" TargetMode="External"/><Relationship Id="rId4" Type="http://schemas.openxmlformats.org/officeDocument/2006/relationships/hyperlink" Target="http://hr.wikipedia.org/wiki/Motivacij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r.wikipedia.org/wiki/U%C4%8Denik" TargetMode="External"/><Relationship Id="rId2" Type="http://schemas.openxmlformats.org/officeDocument/2006/relationships/hyperlink" Target="http://hr.wikipedia.org/wiki/Motivacij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r.wikipedia.org/wiki/Dru%C5%A1tvo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259632" y="4725144"/>
            <a:ext cx="5781026" cy="1170151"/>
          </a:xfrm>
        </p:spPr>
        <p:txBody>
          <a:bodyPr>
            <a:noAutofit/>
          </a:bodyPr>
          <a:lstStyle/>
          <a:p>
            <a:r>
              <a:rPr lang="hr-HR" sz="2800" dirty="0" smtClean="0">
                <a:solidFill>
                  <a:srgbClr val="92D050"/>
                </a:solidFill>
              </a:rPr>
              <a:t>Predavanje pripremila: Ingrid </a:t>
            </a:r>
            <a:r>
              <a:rPr lang="hr-HR" sz="2800" dirty="0" err="1" smtClean="0">
                <a:solidFill>
                  <a:srgbClr val="92D050"/>
                </a:solidFill>
              </a:rPr>
              <a:t>Šimičić</a:t>
            </a:r>
            <a:r>
              <a:rPr lang="hr-HR" sz="2800" dirty="0" smtClean="0">
                <a:solidFill>
                  <a:srgbClr val="92D050"/>
                </a:solidFill>
              </a:rPr>
              <a:t>, pedagoginja Osnovne škole Skrad i Osnovne škole Brod </a:t>
            </a:r>
            <a:r>
              <a:rPr lang="hr-HR" sz="2800" dirty="0" err="1" smtClean="0">
                <a:solidFill>
                  <a:srgbClr val="92D050"/>
                </a:solidFill>
              </a:rPr>
              <a:t>Moravice</a:t>
            </a:r>
            <a:endParaRPr lang="hr-HR" sz="2800" dirty="0">
              <a:solidFill>
                <a:srgbClr val="92D050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 rot="21235627">
            <a:off x="1068282" y="658367"/>
            <a:ext cx="7637218" cy="2232873"/>
          </a:xfrm>
        </p:spPr>
        <p:txBody>
          <a:bodyPr>
            <a:noAutofit/>
          </a:bodyPr>
          <a:lstStyle/>
          <a:p>
            <a:r>
              <a:rPr lang="hr-HR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VJEŠTINE (KOMPETENCIJE) UČITELJA POTREBNE ZA IZVOĐENJE DOBRE NASTAVE</a:t>
            </a:r>
            <a:endParaRPr lang="hr-HR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352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6512511" cy="1143000"/>
          </a:xfrm>
        </p:spPr>
        <p:txBody>
          <a:bodyPr/>
          <a:lstStyle/>
          <a:p>
            <a:r>
              <a:rPr lang="hr-HR" b="0" dirty="0" smtClean="0">
                <a:solidFill>
                  <a:srgbClr val="C00000"/>
                </a:solidFill>
              </a:rPr>
              <a:t>OSOBINE LIČNOSTI UČITELJA</a:t>
            </a:r>
            <a:endParaRPr lang="hr-HR" b="0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899592" y="2348880"/>
            <a:ext cx="6400800" cy="3474720"/>
          </a:xfrm>
        </p:spPr>
        <p:txBody>
          <a:bodyPr>
            <a:normAutofit/>
          </a:bodyPr>
          <a:lstStyle/>
          <a:p>
            <a:pPr lvl="0"/>
            <a:r>
              <a:rPr lang="hr-HR" b="1" dirty="0"/>
              <a:t> </a:t>
            </a:r>
            <a:r>
              <a:rPr lang="hr-HR" b="1" dirty="0" smtClean="0">
                <a:solidFill>
                  <a:srgbClr val="92D050"/>
                </a:solidFill>
              </a:rPr>
              <a:t>Fizičko</a:t>
            </a:r>
            <a:endParaRPr lang="hr-HR" dirty="0">
              <a:solidFill>
                <a:srgbClr val="92D050"/>
              </a:solidFill>
            </a:endParaRPr>
          </a:p>
          <a:p>
            <a:pPr lvl="0"/>
            <a:r>
              <a:rPr lang="hr-HR" b="1" dirty="0">
                <a:solidFill>
                  <a:srgbClr val="92D050"/>
                </a:solidFill>
              </a:rPr>
              <a:t>Psihičko zdravlje</a:t>
            </a:r>
            <a:r>
              <a:rPr lang="hr-HR" dirty="0">
                <a:solidFill>
                  <a:srgbClr val="92D050"/>
                </a:solidFill>
              </a:rPr>
              <a:t> </a:t>
            </a:r>
            <a:endParaRPr lang="hr-HR" dirty="0" smtClean="0">
              <a:solidFill>
                <a:srgbClr val="92D050"/>
              </a:solidFill>
            </a:endParaRPr>
          </a:p>
          <a:p>
            <a:pPr lvl="0"/>
            <a:r>
              <a:rPr lang="hr-HR" b="1" dirty="0" smtClean="0">
                <a:solidFill>
                  <a:srgbClr val="92D050"/>
                </a:solidFill>
              </a:rPr>
              <a:t>Pozitivna </a:t>
            </a:r>
            <a:r>
              <a:rPr lang="hr-HR" b="1" dirty="0">
                <a:solidFill>
                  <a:srgbClr val="92D050"/>
                </a:solidFill>
              </a:rPr>
              <a:t>slika o </a:t>
            </a:r>
            <a:r>
              <a:rPr lang="hr-HR" b="1" dirty="0" smtClean="0">
                <a:solidFill>
                  <a:srgbClr val="92D050"/>
                </a:solidFill>
              </a:rPr>
              <a:t>sebi</a:t>
            </a:r>
            <a:endParaRPr lang="hr-HR" dirty="0">
              <a:solidFill>
                <a:srgbClr val="92D050"/>
              </a:solidFill>
            </a:endParaRPr>
          </a:p>
          <a:p>
            <a:pPr lvl="0"/>
            <a:r>
              <a:rPr lang="hr-HR" b="1" dirty="0">
                <a:solidFill>
                  <a:srgbClr val="92D050"/>
                </a:solidFill>
              </a:rPr>
              <a:t>Fleksibilnost</a:t>
            </a:r>
            <a:r>
              <a:rPr lang="hr-HR" dirty="0">
                <a:solidFill>
                  <a:srgbClr val="92D050"/>
                </a:solidFill>
              </a:rPr>
              <a:t> </a:t>
            </a:r>
            <a:endParaRPr lang="hr-HR" dirty="0" smtClean="0">
              <a:solidFill>
                <a:srgbClr val="92D050"/>
              </a:solidFill>
            </a:endParaRPr>
          </a:p>
          <a:p>
            <a:pPr lvl="0"/>
            <a:r>
              <a:rPr lang="hr-HR" b="1" dirty="0" smtClean="0">
                <a:solidFill>
                  <a:srgbClr val="92D050"/>
                </a:solidFill>
              </a:rPr>
              <a:t>Strpljivost</a:t>
            </a:r>
            <a:r>
              <a:rPr lang="hr-HR" dirty="0" smtClean="0">
                <a:solidFill>
                  <a:srgbClr val="92D050"/>
                </a:solidFill>
              </a:rPr>
              <a:t> </a:t>
            </a:r>
            <a:endParaRPr lang="hr-HR" dirty="0">
              <a:solidFill>
                <a:srgbClr val="92D050"/>
              </a:solidFill>
            </a:endParaRPr>
          </a:p>
          <a:p>
            <a:pPr lvl="0"/>
            <a:r>
              <a:rPr lang="hr-HR" b="1" dirty="0">
                <a:solidFill>
                  <a:srgbClr val="92D050"/>
                </a:solidFill>
              </a:rPr>
              <a:t>Pozitivnost </a:t>
            </a:r>
            <a:endParaRPr lang="hr-HR" b="1" dirty="0" smtClean="0">
              <a:solidFill>
                <a:srgbClr val="92D050"/>
              </a:solidFill>
            </a:endParaRPr>
          </a:p>
          <a:p>
            <a:pPr lvl="0"/>
            <a:r>
              <a:rPr lang="hr-HR" b="1" dirty="0" smtClean="0">
                <a:solidFill>
                  <a:srgbClr val="92D050"/>
                </a:solidFill>
              </a:rPr>
              <a:t>Otvorenost</a:t>
            </a:r>
          </a:p>
          <a:p>
            <a:pPr lvl="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4380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87624" y="620688"/>
            <a:ext cx="6512511" cy="1143000"/>
          </a:xfrm>
        </p:spPr>
        <p:txBody>
          <a:bodyPr/>
          <a:lstStyle/>
          <a:p>
            <a:r>
              <a:rPr lang="hr-HR" sz="4400" b="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RADIONICA</a:t>
            </a:r>
            <a:endParaRPr lang="hr-HR" sz="4400" b="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1115616" y="1628800"/>
            <a:ext cx="6400800" cy="43204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hr-HR" sz="28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RAD U GRUPAMA</a:t>
            </a:r>
          </a:p>
          <a:p>
            <a:pPr marL="45720" indent="0">
              <a:buNone/>
            </a:pPr>
            <a:r>
              <a:rPr lang="hr-HR" sz="28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45720" lvl="0" indent="0">
              <a:buNone/>
            </a:pPr>
            <a:r>
              <a:rPr lang="hr-HR" sz="2400" dirty="0" smtClean="0"/>
              <a:t>Grupa </a:t>
            </a:r>
            <a:r>
              <a:rPr lang="hr-HR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</a:t>
            </a:r>
            <a:r>
              <a:rPr lang="hr-HR" sz="2400" dirty="0" smtClean="0"/>
              <a:t> - Naše </a:t>
            </a:r>
            <a:r>
              <a:rPr lang="hr-HR" sz="2400" dirty="0"/>
              <a:t>K potrebne </a:t>
            </a:r>
            <a:r>
              <a:rPr lang="hr-HR" sz="2400" dirty="0" smtClean="0"/>
              <a:t>roditeljima</a:t>
            </a:r>
          </a:p>
          <a:p>
            <a:pPr marL="45720" lvl="0" indent="0">
              <a:buNone/>
            </a:pPr>
            <a:r>
              <a:rPr lang="hr-HR" sz="2400" dirty="0" smtClean="0"/>
              <a:t>Grupa </a:t>
            </a:r>
            <a:r>
              <a:rPr lang="hr-HR" sz="24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B </a:t>
            </a:r>
            <a:r>
              <a:rPr lang="hr-HR" sz="2400" dirty="0" smtClean="0"/>
              <a:t>- Naše </a:t>
            </a:r>
            <a:r>
              <a:rPr lang="hr-HR" sz="2400" dirty="0"/>
              <a:t>K potrebne učenicima/ </a:t>
            </a:r>
            <a:r>
              <a:rPr lang="hr-HR" sz="2400" dirty="0" smtClean="0"/>
              <a:t>djeci</a:t>
            </a:r>
          </a:p>
          <a:p>
            <a:pPr marL="45720" lvl="0" indent="0">
              <a:buNone/>
            </a:pPr>
            <a:r>
              <a:rPr lang="hr-HR" sz="2400" dirty="0" smtClean="0"/>
              <a:t>Grupa </a:t>
            </a:r>
            <a:r>
              <a:rPr lang="hr-HR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 </a:t>
            </a:r>
            <a:r>
              <a:rPr lang="hr-HR" sz="2400" dirty="0" smtClean="0"/>
              <a:t>- Naše </a:t>
            </a:r>
            <a:r>
              <a:rPr lang="hr-HR" sz="2400" dirty="0"/>
              <a:t>K potrebne </a:t>
            </a:r>
            <a:r>
              <a:rPr lang="hr-HR" sz="2400" dirty="0" smtClean="0"/>
              <a:t>ravnateljima</a:t>
            </a:r>
          </a:p>
          <a:p>
            <a:pPr marL="45720" lvl="0" indent="0">
              <a:buNone/>
            </a:pPr>
            <a:r>
              <a:rPr lang="hr-HR" sz="2400" dirty="0" smtClean="0"/>
              <a:t>Grupa </a:t>
            </a:r>
            <a:r>
              <a:rPr lang="hr-HR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 </a:t>
            </a:r>
            <a:r>
              <a:rPr lang="hr-HR" sz="2400" dirty="0" smtClean="0"/>
              <a:t>- Naše </a:t>
            </a:r>
            <a:r>
              <a:rPr lang="hr-HR" sz="2400" dirty="0"/>
              <a:t>K potrebne </a:t>
            </a:r>
            <a:r>
              <a:rPr lang="hr-HR" sz="2400" dirty="0" smtClean="0"/>
              <a:t>kolegama</a:t>
            </a:r>
          </a:p>
          <a:p>
            <a:pPr lvl="0"/>
            <a:endParaRPr lang="hr-HR" dirty="0"/>
          </a:p>
          <a:p>
            <a:r>
              <a:rPr lang="hr-HR" dirty="0" smtClean="0"/>
              <a:t>IZVJEŠĆA PO GRUPAMA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86813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6512511" cy="1143000"/>
          </a:xfrm>
        </p:spPr>
        <p:txBody>
          <a:bodyPr/>
          <a:lstStyle/>
          <a:p>
            <a:r>
              <a:rPr lang="hr-HR" sz="2000" dirty="0" smtClean="0"/>
              <a:t>KARAKTERISTIKE, SPOSOBNOSTI, VJEŠTINE, KOMPETENCIJE</a:t>
            </a:r>
            <a:endParaRPr lang="hr-HR" sz="2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971600" y="1556792"/>
            <a:ext cx="3346704" cy="4968552"/>
          </a:xfrm>
        </p:spPr>
        <p:txBody>
          <a:bodyPr>
            <a:normAutofit fontScale="62500" lnSpcReduction="20000"/>
          </a:bodyPr>
          <a:lstStyle/>
          <a:p>
            <a:r>
              <a:rPr lang="hr-HR" sz="2900" dirty="0" smtClean="0"/>
              <a:t>Otvorenost</a:t>
            </a:r>
          </a:p>
          <a:p>
            <a:r>
              <a:rPr lang="hr-HR" sz="2900" dirty="0" smtClean="0"/>
              <a:t>Suradnja</a:t>
            </a:r>
          </a:p>
          <a:p>
            <a:r>
              <a:rPr lang="hr-HR" sz="2900" dirty="0" smtClean="0"/>
              <a:t>Fleksibilnost</a:t>
            </a:r>
          </a:p>
          <a:p>
            <a:r>
              <a:rPr lang="hr-HR" sz="2900" dirty="0" smtClean="0"/>
              <a:t>Radišnost</a:t>
            </a:r>
          </a:p>
          <a:p>
            <a:r>
              <a:rPr lang="hr-HR" sz="2900" dirty="0" smtClean="0"/>
              <a:t>Upornost</a:t>
            </a:r>
          </a:p>
          <a:p>
            <a:r>
              <a:rPr lang="hr-HR" sz="2900" dirty="0" smtClean="0"/>
              <a:t>Stručnost</a:t>
            </a:r>
          </a:p>
          <a:p>
            <a:r>
              <a:rPr lang="hr-HR" sz="2900" dirty="0" smtClean="0"/>
              <a:t>Usavršavanje</a:t>
            </a:r>
          </a:p>
          <a:p>
            <a:r>
              <a:rPr lang="hr-HR" sz="2900" dirty="0" smtClean="0"/>
              <a:t>Duhovitost</a:t>
            </a:r>
          </a:p>
          <a:p>
            <a:r>
              <a:rPr lang="hr-HR" sz="2900" dirty="0" smtClean="0"/>
              <a:t>Opuštenost</a:t>
            </a:r>
          </a:p>
          <a:p>
            <a:r>
              <a:rPr lang="hr-HR" sz="2900" dirty="0" smtClean="0"/>
              <a:t>Kritičnost</a:t>
            </a:r>
          </a:p>
          <a:p>
            <a:r>
              <a:rPr lang="hr-HR" sz="2900" dirty="0" smtClean="0"/>
              <a:t>Samopouzdanje</a:t>
            </a:r>
          </a:p>
          <a:p>
            <a:r>
              <a:rPr lang="hr-HR" sz="2900" dirty="0" smtClean="0"/>
              <a:t>Odgovornost</a:t>
            </a:r>
          </a:p>
          <a:p>
            <a:r>
              <a:rPr lang="hr-HR" sz="2900" dirty="0" smtClean="0"/>
              <a:t>Temeljitost</a:t>
            </a:r>
          </a:p>
          <a:p>
            <a:r>
              <a:rPr lang="hr-HR" sz="2900" dirty="0" smtClean="0"/>
              <a:t>Socijalne vještine</a:t>
            </a:r>
          </a:p>
          <a:p>
            <a:r>
              <a:rPr lang="hr-HR" sz="2900" dirty="0" err="1" smtClean="0"/>
              <a:t>Pedag</a:t>
            </a:r>
            <a:r>
              <a:rPr lang="hr-HR" sz="2900" dirty="0" smtClean="0"/>
              <a:t>-</a:t>
            </a:r>
            <a:r>
              <a:rPr lang="hr-HR" sz="2900" dirty="0" err="1" smtClean="0"/>
              <a:t>psih</a:t>
            </a:r>
            <a:r>
              <a:rPr lang="hr-HR" sz="2900" dirty="0" smtClean="0"/>
              <a:t> znanja</a:t>
            </a:r>
          </a:p>
          <a:p>
            <a:endParaRPr lang="hr-HR" sz="2900" dirty="0" smtClean="0"/>
          </a:p>
          <a:p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4"/>
          </p:nvPr>
        </p:nvSpPr>
        <p:spPr>
          <a:xfrm>
            <a:off x="4644008" y="1412776"/>
            <a:ext cx="3706744" cy="5112568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/>
              <a:t>Tolerancija</a:t>
            </a:r>
          </a:p>
          <a:p>
            <a:r>
              <a:rPr lang="hr-HR" dirty="0" smtClean="0"/>
              <a:t>Samokritičnost</a:t>
            </a:r>
          </a:p>
          <a:p>
            <a:r>
              <a:rPr lang="hr-HR" dirty="0" smtClean="0"/>
              <a:t>Organiziranost</a:t>
            </a:r>
          </a:p>
          <a:p>
            <a:r>
              <a:rPr lang="hr-HR" dirty="0" smtClean="0"/>
              <a:t>Prilagodljivost</a:t>
            </a:r>
          </a:p>
          <a:p>
            <a:r>
              <a:rPr lang="hr-HR" dirty="0" smtClean="0"/>
              <a:t>Kreativnost</a:t>
            </a:r>
          </a:p>
          <a:p>
            <a:r>
              <a:rPr lang="hr-HR" dirty="0" smtClean="0"/>
              <a:t>Inovativnost</a:t>
            </a:r>
          </a:p>
          <a:p>
            <a:r>
              <a:rPr lang="hr-HR" dirty="0" smtClean="0"/>
              <a:t>Sistematičnost</a:t>
            </a:r>
          </a:p>
          <a:p>
            <a:r>
              <a:rPr lang="hr-HR" dirty="0" smtClean="0"/>
              <a:t>Vođenje</a:t>
            </a:r>
          </a:p>
          <a:p>
            <a:r>
              <a:rPr lang="hr-HR" dirty="0" smtClean="0"/>
              <a:t>Kolegijalnost</a:t>
            </a:r>
          </a:p>
          <a:p>
            <a:r>
              <a:rPr lang="hr-HR" dirty="0" err="1" smtClean="0"/>
              <a:t>Empatičnost</a:t>
            </a:r>
            <a:endParaRPr lang="hr-HR" dirty="0" smtClean="0"/>
          </a:p>
          <a:p>
            <a:r>
              <a:rPr lang="hr-HR" dirty="0" smtClean="0"/>
              <a:t>Pristupačnost</a:t>
            </a:r>
          </a:p>
          <a:p>
            <a:r>
              <a:rPr lang="hr-HR" dirty="0" smtClean="0"/>
              <a:t>Komunikativnost</a:t>
            </a:r>
          </a:p>
          <a:p>
            <a:r>
              <a:rPr lang="hr-HR" dirty="0" smtClean="0"/>
              <a:t>Asertivnost</a:t>
            </a:r>
          </a:p>
          <a:p>
            <a:r>
              <a:rPr lang="hr-HR" dirty="0" smtClean="0"/>
              <a:t>Uviđavnost</a:t>
            </a:r>
          </a:p>
          <a:p>
            <a:r>
              <a:rPr lang="hr-HR" dirty="0" smtClean="0"/>
              <a:t>nesebičnost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29726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6512511" cy="1143000"/>
          </a:xfrm>
        </p:spPr>
        <p:txBody>
          <a:bodyPr/>
          <a:lstStyle/>
          <a:p>
            <a:r>
              <a:rPr lang="hr-HR" sz="4400" b="0" dirty="0" smtClean="0">
                <a:solidFill>
                  <a:schemeClr val="accent1">
                    <a:lumMod val="75000"/>
                  </a:schemeClr>
                </a:solidFill>
              </a:rPr>
              <a:t>POTREBNE KOMPETENCIJE</a:t>
            </a:r>
            <a:endParaRPr lang="hr-HR" sz="4400" b="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611560" y="2551584"/>
            <a:ext cx="4932040" cy="3240360"/>
          </a:xfrm>
        </p:spPr>
        <p:txBody>
          <a:bodyPr>
            <a:normAutofit/>
          </a:bodyPr>
          <a:lstStyle/>
          <a:p>
            <a:pPr lvl="0"/>
            <a:r>
              <a:rPr lang="hr-HR" sz="2400" dirty="0"/>
              <a:t>PROFESIONALNE </a:t>
            </a:r>
            <a:r>
              <a:rPr lang="hr-HR" sz="2400" dirty="0" smtClean="0"/>
              <a:t>KOMPETENCIJE</a:t>
            </a:r>
          </a:p>
          <a:p>
            <a:pPr marL="45720" lvl="0" indent="0">
              <a:buNone/>
            </a:pPr>
            <a:endParaRPr lang="hr-HR" sz="2400" dirty="0"/>
          </a:p>
          <a:p>
            <a:pPr lvl="0"/>
            <a:r>
              <a:rPr lang="hr-HR" sz="2400" dirty="0"/>
              <a:t>ŽIVOTNE </a:t>
            </a:r>
            <a:r>
              <a:rPr lang="hr-HR" sz="2400" dirty="0" smtClean="0"/>
              <a:t>KOMPETENCIJE</a:t>
            </a:r>
          </a:p>
          <a:p>
            <a:pPr marL="45720" lvl="0" indent="0">
              <a:buNone/>
            </a:pPr>
            <a:endParaRPr lang="hr-HR" sz="2400" dirty="0"/>
          </a:p>
          <a:p>
            <a:pPr lvl="0"/>
            <a:r>
              <a:rPr lang="hr-HR" sz="2400" dirty="0"/>
              <a:t>KOMPETENCIJE POTREBNE ZA IZVOĐENJE DOBRE NASTAVE</a:t>
            </a:r>
          </a:p>
          <a:p>
            <a:endParaRPr lang="hr-HR" sz="2400" dirty="0"/>
          </a:p>
        </p:txBody>
      </p:sp>
      <p:pic>
        <p:nvPicPr>
          <p:cNvPr id="4" name="Slika 3" descr="http://www.sdlsn.hr/_upload/tekstovi/pregovori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852936"/>
            <a:ext cx="2952328" cy="25740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006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749816"/>
            <a:ext cx="6512511" cy="1143000"/>
          </a:xfrm>
        </p:spPr>
        <p:txBody>
          <a:bodyPr/>
          <a:lstStyle/>
          <a:p>
            <a:r>
              <a:rPr lang="hr-HR" sz="4400" b="0" dirty="0" smtClean="0">
                <a:solidFill>
                  <a:schemeClr val="bg1">
                    <a:lumMod val="50000"/>
                  </a:schemeClr>
                </a:solidFill>
              </a:rPr>
              <a:t>PROFESIONALNE KOMPETENCIJE</a:t>
            </a:r>
            <a:endParaRPr lang="hr-HR" sz="44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971600" y="2060848"/>
            <a:ext cx="6400800" cy="347472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r-HR" sz="2400" dirty="0">
                <a:solidFill>
                  <a:schemeClr val="bg1">
                    <a:lumMod val="50000"/>
                  </a:schemeClr>
                </a:solidFill>
              </a:rPr>
              <a:t>Planiranje rada</a:t>
            </a:r>
          </a:p>
          <a:p>
            <a:pPr lvl="0"/>
            <a:r>
              <a:rPr lang="hr-HR" sz="2400" dirty="0">
                <a:solidFill>
                  <a:schemeClr val="bg1">
                    <a:lumMod val="50000"/>
                  </a:schemeClr>
                </a:solidFill>
              </a:rPr>
              <a:t>Izvođenje rada</a:t>
            </a:r>
          </a:p>
          <a:p>
            <a:pPr lvl="0"/>
            <a:r>
              <a:rPr lang="hr-HR" sz="2400" dirty="0">
                <a:solidFill>
                  <a:schemeClr val="bg1">
                    <a:lumMod val="50000"/>
                  </a:schemeClr>
                </a:solidFill>
              </a:rPr>
              <a:t>Interakcija s učenicima</a:t>
            </a:r>
          </a:p>
          <a:p>
            <a:pPr lvl="0"/>
            <a:r>
              <a:rPr lang="hr-HR" sz="2400" dirty="0">
                <a:solidFill>
                  <a:schemeClr val="bg1">
                    <a:lumMod val="50000"/>
                  </a:schemeClr>
                </a:solidFill>
              </a:rPr>
              <a:t>Drugi oblici nastave</a:t>
            </a:r>
          </a:p>
          <a:p>
            <a:pPr lvl="0"/>
            <a:r>
              <a:rPr lang="hr-HR" sz="2400" dirty="0" err="1">
                <a:solidFill>
                  <a:schemeClr val="bg1">
                    <a:lumMod val="50000"/>
                  </a:schemeClr>
                </a:solidFill>
              </a:rPr>
              <a:t>Samovrednovanje</a:t>
            </a:r>
            <a:r>
              <a:rPr lang="hr-HR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lvl="0"/>
            <a:r>
              <a:rPr lang="hr-HR" sz="2400" dirty="0">
                <a:solidFill>
                  <a:schemeClr val="bg1">
                    <a:lumMod val="50000"/>
                  </a:schemeClr>
                </a:solidFill>
              </a:rPr>
              <a:t>Suradnja s kolegama</a:t>
            </a:r>
          </a:p>
          <a:p>
            <a:r>
              <a:rPr lang="hr-HR" sz="2400" dirty="0" smtClean="0">
                <a:solidFill>
                  <a:schemeClr val="bg1">
                    <a:lumMod val="50000"/>
                  </a:schemeClr>
                </a:solidFill>
              </a:rPr>
              <a:t>Usavršavanje</a:t>
            </a:r>
          </a:p>
          <a:p>
            <a:r>
              <a:rPr lang="hr-HR" sz="2400" dirty="0" smtClean="0">
                <a:solidFill>
                  <a:schemeClr val="bg1">
                    <a:lumMod val="50000"/>
                  </a:schemeClr>
                </a:solidFill>
              </a:rPr>
              <a:t>Suradnja s roditeljima</a:t>
            </a:r>
            <a:endParaRPr lang="hr-HR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 descr="http://www.tim-dent.com/SLIKE/O_nama/ONAMA_timski_rad_2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068960"/>
            <a:ext cx="2667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54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512511" cy="1143000"/>
          </a:xfrm>
        </p:spPr>
        <p:txBody>
          <a:bodyPr/>
          <a:lstStyle/>
          <a:p>
            <a:r>
              <a:rPr lang="hr-HR" sz="4000" b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PLANIRANJE RADA</a:t>
            </a:r>
            <a:endParaRPr lang="hr-HR" sz="4000" b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755576" y="1700808"/>
            <a:ext cx="7416824" cy="3816424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hr-HR" sz="8000" dirty="0"/>
              <a:t>Postaviti jasne ciljeve </a:t>
            </a:r>
            <a:r>
              <a:rPr lang="hr-HR" sz="8000" dirty="0" smtClean="0"/>
              <a:t>svog </a:t>
            </a:r>
            <a:r>
              <a:rPr lang="hr-HR" sz="8000" dirty="0"/>
              <a:t>rada </a:t>
            </a:r>
            <a:r>
              <a:rPr lang="hr-HR" sz="8000" dirty="0" smtClean="0"/>
              <a:t>/nastavnog </a:t>
            </a:r>
            <a:r>
              <a:rPr lang="hr-HR" sz="8000" dirty="0"/>
              <a:t>sata</a:t>
            </a:r>
          </a:p>
          <a:p>
            <a:r>
              <a:rPr lang="hr-HR" sz="8000" dirty="0"/>
              <a:t>Motivacija /</a:t>
            </a:r>
            <a:r>
              <a:rPr lang="hr-HR" sz="8000" dirty="0" smtClean="0"/>
              <a:t>motiviranje </a:t>
            </a:r>
            <a:r>
              <a:rPr lang="hr-HR" sz="8000" dirty="0" smtClean="0"/>
              <a:t>učenika /</a:t>
            </a:r>
            <a:r>
              <a:rPr lang="hr-HR" sz="8000" dirty="0" err="1" smtClean="0"/>
              <a:t>pipremiti</a:t>
            </a:r>
            <a:r>
              <a:rPr lang="hr-HR" sz="8000" dirty="0" smtClean="0"/>
              <a:t> </a:t>
            </a:r>
            <a:r>
              <a:rPr lang="hr-HR" sz="8000" dirty="0"/>
              <a:t>poveznicu  sadržaja sa  </a:t>
            </a:r>
            <a:r>
              <a:rPr lang="hr-HR" sz="8000" dirty="0" smtClean="0"/>
              <a:t>životom</a:t>
            </a:r>
            <a:endParaRPr lang="hr-HR" sz="8000" dirty="0"/>
          </a:p>
          <a:p>
            <a:pPr lvl="0"/>
            <a:r>
              <a:rPr lang="hr-HR" sz="8000" dirty="0"/>
              <a:t>Odrediti </a:t>
            </a:r>
            <a:r>
              <a:rPr lang="hr-HR" sz="8000" dirty="0" smtClean="0"/>
              <a:t>svoje aktivnosti </a:t>
            </a:r>
            <a:r>
              <a:rPr lang="hr-HR" sz="8000" dirty="0"/>
              <a:t>i aktivnosti za učenike</a:t>
            </a:r>
          </a:p>
          <a:p>
            <a:pPr lvl="0"/>
            <a:r>
              <a:rPr lang="hr-HR" sz="8000" dirty="0"/>
              <a:t>Odrediti </a:t>
            </a:r>
            <a:r>
              <a:rPr lang="hr-HR" sz="8000" dirty="0" smtClean="0"/>
              <a:t>adekvatne/primjerene metode </a:t>
            </a:r>
            <a:r>
              <a:rPr lang="hr-HR" sz="8000" dirty="0"/>
              <a:t>i oblike rada</a:t>
            </a:r>
          </a:p>
          <a:p>
            <a:pPr lvl="0"/>
            <a:r>
              <a:rPr lang="hr-HR" sz="8000" dirty="0"/>
              <a:t>Pripremiti radne materijale</a:t>
            </a:r>
          </a:p>
          <a:p>
            <a:pPr lvl="0"/>
            <a:r>
              <a:rPr lang="hr-HR" sz="8000" dirty="0"/>
              <a:t>Pripremiti rad za učenike s teškoćama</a:t>
            </a:r>
          </a:p>
          <a:p>
            <a:pPr lvl="0"/>
            <a:r>
              <a:rPr lang="hr-HR" sz="8000" dirty="0" smtClean="0"/>
              <a:t>Očistiti </a:t>
            </a:r>
            <a:r>
              <a:rPr lang="hr-HR" sz="8000" dirty="0"/>
              <a:t>sadržaje od suvišnog</a:t>
            </a:r>
          </a:p>
          <a:p>
            <a:pPr lvl="0"/>
            <a:r>
              <a:rPr lang="hr-HR" sz="8000" dirty="0" smtClean="0"/>
              <a:t>Prije </a:t>
            </a:r>
            <a:r>
              <a:rPr lang="hr-HR" sz="8000" dirty="0"/>
              <a:t>svega treba poznavati svoju grupu (razredni odjel)- učenike, njihove mogućnosti, interese i predznanja ali i obiteljsku </a:t>
            </a:r>
            <a:r>
              <a:rPr lang="hr-HR" sz="8000" dirty="0" smtClean="0"/>
              <a:t>sliku)</a:t>
            </a:r>
            <a:endParaRPr lang="hr-HR" sz="8000" dirty="0"/>
          </a:p>
          <a:p>
            <a:pPr marL="45720" lvl="0" indent="0">
              <a:buNone/>
            </a:pPr>
            <a:r>
              <a:rPr lang="hr-HR" sz="8000" dirty="0" smtClean="0"/>
              <a:t> </a:t>
            </a:r>
          </a:p>
          <a:p>
            <a:pPr marL="45720" lvl="0" indent="0">
              <a:buNone/>
            </a:pPr>
            <a:r>
              <a:rPr lang="hr-HR" sz="9600" i="1" dirty="0">
                <a:solidFill>
                  <a:srgbClr val="7030A0"/>
                </a:solidFill>
              </a:rPr>
              <a:t> </a:t>
            </a:r>
            <a:r>
              <a:rPr lang="hr-HR" sz="9600" i="1" dirty="0" smtClean="0">
                <a:solidFill>
                  <a:srgbClr val="7030A0"/>
                </a:solidFill>
              </a:rPr>
              <a:t>       </a:t>
            </a:r>
            <a:r>
              <a:rPr lang="hr-HR" sz="11200" i="1" dirty="0" smtClean="0">
                <a:solidFill>
                  <a:srgbClr val="7030A0"/>
                </a:solidFill>
              </a:rPr>
              <a:t>ORGANIZATORSKE </a:t>
            </a:r>
            <a:r>
              <a:rPr lang="hr-HR" sz="11200" i="1" dirty="0">
                <a:solidFill>
                  <a:srgbClr val="7030A0"/>
                </a:solidFill>
              </a:rPr>
              <a:t>SPOSOBNOSTI</a:t>
            </a:r>
          </a:p>
          <a:p>
            <a:endParaRPr lang="hr-HR" sz="80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7567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6512511" cy="1143000"/>
          </a:xfrm>
        </p:spPr>
        <p:txBody>
          <a:bodyPr/>
          <a:lstStyle/>
          <a:p>
            <a:r>
              <a:rPr lang="hr-HR" sz="4000" b="0" dirty="0" smtClean="0">
                <a:solidFill>
                  <a:schemeClr val="accent1">
                    <a:lumMod val="75000"/>
                  </a:schemeClr>
                </a:solidFill>
              </a:rPr>
              <a:t>IZVOĐENJE RADA</a:t>
            </a:r>
            <a:endParaRPr lang="hr-HR" sz="4000" b="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755576" y="2060848"/>
            <a:ext cx="6400800" cy="417646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hr-HR" sz="2800" dirty="0" smtClean="0"/>
              <a:t>Aktivnosti </a:t>
            </a:r>
            <a:r>
              <a:rPr lang="hr-HR" sz="2800" dirty="0"/>
              <a:t>učitelja i </a:t>
            </a:r>
            <a:r>
              <a:rPr lang="hr-HR" sz="2800" dirty="0" smtClean="0"/>
              <a:t>učenika</a:t>
            </a:r>
          </a:p>
          <a:p>
            <a:pPr marL="45720" lvl="0" indent="0">
              <a:buNone/>
            </a:pPr>
            <a:endParaRPr lang="hr-HR" sz="2800" dirty="0"/>
          </a:p>
          <a:p>
            <a:pPr lvl="0"/>
            <a:r>
              <a:rPr lang="hr-HR" sz="2800" dirty="0"/>
              <a:t>Jasnoća vođenja kroz nastavu (i sadržaja rada i sam rad i upute i očekivanja rezultata rada</a:t>
            </a:r>
            <a:r>
              <a:rPr lang="hr-HR" sz="2800" dirty="0" smtClean="0"/>
              <a:t>)</a:t>
            </a:r>
          </a:p>
          <a:p>
            <a:pPr marL="45720" lvl="0" indent="0">
              <a:buNone/>
            </a:pPr>
            <a:endParaRPr lang="hr-HR" sz="2800" dirty="0"/>
          </a:p>
          <a:p>
            <a:pPr lvl="0"/>
            <a:r>
              <a:rPr lang="hr-HR" sz="2800" dirty="0"/>
              <a:t>Pobuditi učenikovo zanimanje i </a:t>
            </a:r>
            <a:r>
              <a:rPr lang="hr-HR" sz="2800" dirty="0" err="1"/>
              <a:t>privoliti</a:t>
            </a:r>
            <a:r>
              <a:rPr lang="hr-HR" sz="2800" dirty="0"/>
              <a:t> ga na </a:t>
            </a:r>
            <a:r>
              <a:rPr lang="hr-HR" sz="2800" dirty="0" smtClean="0"/>
              <a:t>rad (istraživanje, učenje,razgovor,…)</a:t>
            </a:r>
          </a:p>
          <a:p>
            <a:pPr lvl="0"/>
            <a:r>
              <a:rPr lang="hr-HR" sz="2800" dirty="0" smtClean="0"/>
              <a:t>Učiti učenike misliti</a:t>
            </a:r>
            <a:endParaRPr lang="hr-HR" sz="2800" dirty="0"/>
          </a:p>
          <a:p>
            <a:pPr marL="45720" indent="0">
              <a:buNone/>
            </a:pPr>
            <a:endParaRPr lang="hr-HR" dirty="0" smtClean="0"/>
          </a:p>
          <a:p>
            <a:pPr marL="45720" indent="0" algn="ctr">
              <a:buNone/>
            </a:pPr>
            <a:r>
              <a:rPr lang="hr-HR" sz="3000" i="1" dirty="0" smtClean="0">
                <a:solidFill>
                  <a:srgbClr val="7030A0"/>
                </a:solidFill>
              </a:rPr>
              <a:t>SPOSOBNOSTI </a:t>
            </a:r>
            <a:r>
              <a:rPr lang="hr-HR" sz="3000" i="1" dirty="0">
                <a:solidFill>
                  <a:srgbClr val="7030A0"/>
                </a:solidFill>
              </a:rPr>
              <a:t>VOĐENJA (VOĐA)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7091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75656" y="692696"/>
            <a:ext cx="6512511" cy="1143000"/>
          </a:xfrm>
        </p:spPr>
        <p:txBody>
          <a:bodyPr/>
          <a:lstStyle/>
          <a:p>
            <a:r>
              <a:rPr lang="hr-HR" sz="3600" b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INTERAKCIJA S UČENICIMA</a:t>
            </a:r>
            <a:r>
              <a:rPr lang="hr-HR" sz="3600" dirty="0" smtClean="0"/>
              <a:t/>
            </a:r>
            <a:br>
              <a:rPr lang="hr-HR" sz="3600" dirty="0" smtClean="0"/>
            </a:b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971600" y="1772816"/>
            <a:ext cx="7272808" cy="4032448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hr-HR" sz="11200" dirty="0" smtClean="0"/>
              <a:t>Dogovori </a:t>
            </a:r>
            <a:r>
              <a:rPr lang="hr-HR" sz="11200" dirty="0"/>
              <a:t>o pravilima </a:t>
            </a:r>
            <a:r>
              <a:rPr lang="hr-HR" sz="11200" dirty="0" smtClean="0"/>
              <a:t>ponašanja</a:t>
            </a:r>
          </a:p>
          <a:p>
            <a:pPr marL="45720" lvl="0" indent="0">
              <a:buNone/>
            </a:pPr>
            <a:endParaRPr lang="hr-HR" sz="11200" dirty="0"/>
          </a:p>
          <a:p>
            <a:pPr lvl="0"/>
            <a:r>
              <a:rPr lang="hr-HR" sz="11200" dirty="0"/>
              <a:t>Očekivanja svoja i </a:t>
            </a:r>
            <a:r>
              <a:rPr lang="hr-HR" sz="11200" dirty="0" smtClean="0"/>
              <a:t>očekivanja učenika</a:t>
            </a:r>
            <a:endParaRPr lang="hr-HR" sz="11200" dirty="0"/>
          </a:p>
          <a:p>
            <a:pPr lvl="0"/>
            <a:r>
              <a:rPr lang="hr-HR" sz="11200" dirty="0"/>
              <a:t>Pozitivan </a:t>
            </a:r>
            <a:r>
              <a:rPr lang="hr-HR" sz="11200" dirty="0" smtClean="0"/>
              <a:t>autoritet</a:t>
            </a:r>
          </a:p>
          <a:p>
            <a:pPr marL="45720" lvl="0" indent="0">
              <a:buNone/>
            </a:pPr>
            <a:endParaRPr lang="hr-HR" sz="11200" dirty="0"/>
          </a:p>
          <a:p>
            <a:pPr lvl="0"/>
            <a:r>
              <a:rPr lang="hr-HR" sz="11200" dirty="0"/>
              <a:t>Praćenje ponašanja učenika i pravovremeno </a:t>
            </a:r>
            <a:r>
              <a:rPr lang="hr-HR" sz="11200" dirty="0" smtClean="0"/>
              <a:t>reagiranje</a:t>
            </a:r>
          </a:p>
          <a:p>
            <a:pPr marL="45720" lvl="0" indent="0">
              <a:buNone/>
            </a:pPr>
            <a:endParaRPr lang="hr-HR" sz="11200" dirty="0"/>
          </a:p>
          <a:p>
            <a:pPr lvl="0"/>
            <a:r>
              <a:rPr lang="hr-HR" sz="11200" dirty="0"/>
              <a:t>Ista pravila vrijede za sve učenike</a:t>
            </a:r>
          </a:p>
          <a:p>
            <a:pPr marL="45720" indent="0">
              <a:buNone/>
            </a:pPr>
            <a:endParaRPr lang="hr-HR" dirty="0" smtClean="0"/>
          </a:p>
          <a:p>
            <a:pPr marL="45720" indent="0" algn="ctr">
              <a:buNone/>
            </a:pPr>
            <a:r>
              <a:rPr lang="hr-HR" sz="11200" dirty="0" smtClean="0">
                <a:solidFill>
                  <a:srgbClr val="00B050"/>
                </a:solidFill>
              </a:rPr>
              <a:t>KOMINIKACIJSKE </a:t>
            </a:r>
            <a:r>
              <a:rPr lang="hr-HR" sz="11200" dirty="0">
                <a:solidFill>
                  <a:srgbClr val="00B050"/>
                </a:solidFill>
              </a:rPr>
              <a:t>SPOSOBNOSTI</a:t>
            </a:r>
          </a:p>
          <a:p>
            <a:pPr marL="45720" indent="0">
              <a:buNone/>
            </a:pPr>
            <a:r>
              <a:rPr lang="hr-HR" sz="51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8094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47664" y="764704"/>
            <a:ext cx="6512511" cy="1143000"/>
          </a:xfrm>
        </p:spPr>
        <p:txBody>
          <a:bodyPr/>
          <a:lstStyle/>
          <a:p>
            <a:r>
              <a:rPr lang="hr-HR" sz="4000" b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DRUGI OBLICI NASTAVE</a:t>
            </a:r>
            <a:br>
              <a:rPr lang="hr-HR" sz="4000" b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hr-HR" sz="4000" b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827584" y="2060848"/>
            <a:ext cx="6400800" cy="4464496"/>
          </a:xfrm>
        </p:spPr>
        <p:txBody>
          <a:bodyPr>
            <a:normAutofit/>
          </a:bodyPr>
          <a:lstStyle/>
          <a:p>
            <a:pPr lvl="0"/>
            <a:r>
              <a:rPr lang="hr-HR" sz="2600" dirty="0" smtClean="0"/>
              <a:t>Mijenjati </a:t>
            </a:r>
            <a:r>
              <a:rPr lang="hr-HR" sz="2600" dirty="0"/>
              <a:t>oblike i metode rada</a:t>
            </a:r>
          </a:p>
          <a:p>
            <a:pPr lvl="0"/>
            <a:r>
              <a:rPr lang="hr-HR" sz="2600" dirty="0"/>
              <a:t>Uvoditi inovacije</a:t>
            </a:r>
          </a:p>
          <a:p>
            <a:pPr lvl="0"/>
            <a:r>
              <a:rPr lang="hr-HR" sz="2600" dirty="0" smtClean="0"/>
              <a:t>Istraživački rad</a:t>
            </a:r>
            <a:endParaRPr lang="hr-HR" sz="2600" dirty="0"/>
          </a:p>
          <a:p>
            <a:pPr lvl="0"/>
            <a:r>
              <a:rPr lang="hr-HR" sz="2600" dirty="0" smtClean="0"/>
              <a:t>Razvijanje </a:t>
            </a:r>
            <a:r>
              <a:rPr lang="hr-HR" sz="2600" dirty="0"/>
              <a:t>samostalnosti </a:t>
            </a:r>
            <a:r>
              <a:rPr lang="hr-HR" sz="2600" dirty="0" smtClean="0"/>
              <a:t>učenika</a:t>
            </a:r>
          </a:p>
          <a:p>
            <a:pPr lvl="0"/>
            <a:r>
              <a:rPr lang="hr-HR" sz="2600" dirty="0" err="1" smtClean="0"/>
              <a:t>Samoosvještavanje</a:t>
            </a:r>
            <a:r>
              <a:rPr lang="hr-HR" sz="2600" dirty="0" smtClean="0"/>
              <a:t> učenike (</a:t>
            </a:r>
            <a:r>
              <a:rPr lang="hr-HR" sz="2400" dirty="0" smtClean="0"/>
              <a:t>za svoje mogućnosti i sposobnosti)</a:t>
            </a:r>
          </a:p>
          <a:p>
            <a:pPr marL="45720" indent="0" algn="ctr">
              <a:buNone/>
            </a:pPr>
            <a:r>
              <a:rPr lang="hr-HR" sz="2800" i="1" dirty="0" smtClean="0">
                <a:solidFill>
                  <a:srgbClr val="0070C0"/>
                </a:solidFill>
              </a:rPr>
              <a:t>POZNAVANJE </a:t>
            </a:r>
            <a:r>
              <a:rPr lang="hr-HR" sz="2800" i="1" dirty="0">
                <a:solidFill>
                  <a:srgbClr val="0070C0"/>
                </a:solidFill>
              </a:rPr>
              <a:t>STRUKE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5332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6512511" cy="1143000"/>
          </a:xfrm>
        </p:spPr>
        <p:txBody>
          <a:bodyPr/>
          <a:lstStyle/>
          <a:p>
            <a:r>
              <a:rPr lang="hr-HR" sz="4000" b="0" dirty="0" smtClean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hr-HR" sz="4400" b="0" dirty="0" smtClean="0">
                <a:solidFill>
                  <a:schemeClr val="accent1">
                    <a:lumMod val="75000"/>
                  </a:schemeClr>
                </a:solidFill>
              </a:rPr>
              <a:t>AMOVREDNOVANJE</a:t>
            </a:r>
            <a:r>
              <a:rPr lang="hr-HR" sz="4000" b="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hr-HR" sz="4000" b="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hr-HR" sz="4000" b="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899592" y="1700808"/>
            <a:ext cx="6400800" cy="4320480"/>
          </a:xfrm>
        </p:spPr>
        <p:txBody>
          <a:bodyPr/>
          <a:lstStyle/>
          <a:p>
            <a:pPr lvl="0"/>
            <a:r>
              <a:rPr lang="hr-HR" sz="3600" dirty="0" smtClean="0"/>
              <a:t>Kontinuirano</a:t>
            </a:r>
            <a:endParaRPr lang="hr-HR" sz="3600" dirty="0"/>
          </a:p>
          <a:p>
            <a:pPr lvl="0"/>
            <a:r>
              <a:rPr lang="hr-HR" sz="3600" dirty="0"/>
              <a:t>Samokritički</a:t>
            </a:r>
          </a:p>
          <a:p>
            <a:pPr lvl="0"/>
            <a:r>
              <a:rPr lang="hr-HR" sz="3600" dirty="0"/>
              <a:t>Otvoreno</a:t>
            </a:r>
          </a:p>
          <a:p>
            <a:pPr lvl="0"/>
            <a:r>
              <a:rPr lang="hr-HR" sz="3600" dirty="0"/>
              <a:t>Hrabro</a:t>
            </a:r>
          </a:p>
          <a:p>
            <a:pPr marL="45720" indent="0">
              <a:buNone/>
            </a:pPr>
            <a:endParaRPr lang="hr-HR" dirty="0" smtClean="0"/>
          </a:p>
          <a:p>
            <a:pPr marL="45720" indent="0" algn="ctr">
              <a:buNone/>
            </a:pPr>
            <a:r>
              <a:rPr lang="hr-HR" sz="4400" dirty="0" smtClean="0">
                <a:solidFill>
                  <a:srgbClr val="00B0F0"/>
                </a:solidFill>
              </a:rPr>
              <a:t>HTIJENJE/ VOLJA</a:t>
            </a:r>
            <a:endParaRPr lang="hr-HR" sz="4400" dirty="0">
              <a:solidFill>
                <a:srgbClr val="00B0F0"/>
              </a:solidFill>
            </a:endParaRP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0602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6512511" cy="1143000"/>
          </a:xfrm>
        </p:spPr>
        <p:txBody>
          <a:bodyPr/>
          <a:lstStyle/>
          <a:p>
            <a:r>
              <a:rPr lang="hr-HR" sz="3600" b="0" dirty="0" smtClean="0">
                <a:solidFill>
                  <a:schemeClr val="accent3">
                    <a:lumMod val="50000"/>
                  </a:schemeClr>
                </a:solidFill>
              </a:rPr>
              <a:t>SADRŽAJ PREDAVANJA</a:t>
            </a:r>
            <a:endParaRPr lang="hr-HR" sz="3600" b="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971600" y="1628800"/>
            <a:ext cx="6400800" cy="453650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hr-HR" sz="2000" dirty="0" smtClean="0"/>
              <a:t>DEFINIRANJE POJMOVA :</a:t>
            </a:r>
          </a:p>
          <a:p>
            <a:pPr lvl="0" algn="ctr">
              <a:buFont typeface="Arial" pitchFamily="34" charset="0"/>
              <a:buChar char="•"/>
            </a:pPr>
            <a:r>
              <a:rPr lang="hr-HR" sz="2000" dirty="0"/>
              <a:t> </a:t>
            </a:r>
            <a:r>
              <a:rPr lang="hr-HR" sz="2000" dirty="0" smtClean="0"/>
              <a:t>Vještine </a:t>
            </a:r>
            <a:r>
              <a:rPr lang="hr-HR" sz="2000" dirty="0"/>
              <a:t>/kompetencije</a:t>
            </a:r>
          </a:p>
          <a:p>
            <a:pPr lvl="0" algn="ctr">
              <a:buFont typeface="Arial" pitchFamily="34" charset="0"/>
              <a:buChar char="•"/>
            </a:pPr>
            <a:r>
              <a:rPr lang="hr-HR" sz="2000" dirty="0" smtClean="0"/>
              <a:t>Učitelj</a:t>
            </a:r>
            <a:endParaRPr lang="hr-HR" sz="2000" dirty="0"/>
          </a:p>
          <a:p>
            <a:pPr lvl="0" algn="ctr">
              <a:buFont typeface="Arial" pitchFamily="34" charset="0"/>
              <a:buChar char="•"/>
            </a:pPr>
            <a:r>
              <a:rPr lang="hr-HR" sz="2000" dirty="0" smtClean="0"/>
              <a:t>„Dobra </a:t>
            </a:r>
            <a:r>
              <a:rPr lang="hr-HR" sz="2000" dirty="0"/>
              <a:t>nastava</a:t>
            </a:r>
            <a:r>
              <a:rPr lang="hr-HR" sz="2000" dirty="0" smtClean="0"/>
              <a:t>“</a:t>
            </a:r>
            <a:endParaRPr lang="hr-HR" sz="2000" dirty="0"/>
          </a:p>
          <a:p>
            <a:pPr lvl="0"/>
            <a:r>
              <a:rPr lang="hr-HR" sz="2000" dirty="0" smtClean="0"/>
              <a:t>OSOBINE LIČNOSTI UČITELJA</a:t>
            </a:r>
          </a:p>
          <a:p>
            <a:pPr lvl="0"/>
            <a:r>
              <a:rPr lang="hr-HR" sz="2000" dirty="0" smtClean="0"/>
              <a:t>PODJELA KOMPETENCIJA : </a:t>
            </a:r>
          </a:p>
          <a:p>
            <a:pPr lvl="0" algn="ctr">
              <a:buFont typeface="Arial" pitchFamily="34" charset="0"/>
              <a:buChar char="•"/>
            </a:pPr>
            <a:r>
              <a:rPr lang="hr-HR" sz="2000" dirty="0" smtClean="0"/>
              <a:t>Profesionalne </a:t>
            </a:r>
            <a:r>
              <a:rPr lang="hr-HR" sz="2000" dirty="0"/>
              <a:t>K</a:t>
            </a:r>
          </a:p>
          <a:p>
            <a:pPr lvl="0" algn="ctr">
              <a:buFont typeface="Arial" pitchFamily="34" charset="0"/>
              <a:buChar char="•"/>
            </a:pPr>
            <a:r>
              <a:rPr lang="hr-HR" sz="2000" dirty="0"/>
              <a:t>Životne K</a:t>
            </a:r>
          </a:p>
          <a:p>
            <a:pPr lvl="0" algn="ctr">
              <a:buFont typeface="Arial" pitchFamily="34" charset="0"/>
              <a:buChar char="•"/>
            </a:pPr>
            <a:r>
              <a:rPr lang="hr-HR" sz="2000" dirty="0"/>
              <a:t>K potrebne za dobru </a:t>
            </a:r>
            <a:r>
              <a:rPr lang="hr-HR" sz="2000" dirty="0" smtClean="0"/>
              <a:t>nastavu</a:t>
            </a:r>
          </a:p>
          <a:p>
            <a:pPr marL="45720" lvl="0" indent="0">
              <a:buNone/>
            </a:pPr>
            <a:r>
              <a:rPr lang="hr-HR" sz="2000" dirty="0" smtClean="0"/>
              <a:t>UMJESTO ZAKLJUČKA</a:t>
            </a:r>
          </a:p>
          <a:p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16046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03648" y="620688"/>
            <a:ext cx="6512511" cy="1143000"/>
          </a:xfrm>
        </p:spPr>
        <p:txBody>
          <a:bodyPr/>
          <a:lstStyle/>
          <a:p>
            <a:r>
              <a:rPr lang="hr-HR" sz="4000" b="0" dirty="0" smtClean="0">
                <a:solidFill>
                  <a:schemeClr val="accent2">
                    <a:lumMod val="50000"/>
                  </a:schemeClr>
                </a:solidFill>
              </a:rPr>
              <a:t>SURADNJA S KOLEGAMA</a:t>
            </a:r>
            <a:br>
              <a:rPr lang="hr-HR" sz="4000" b="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hr-HR" sz="4000" b="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827584" y="1556792"/>
            <a:ext cx="6400800" cy="4104456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hr-HR" sz="2800" dirty="0" smtClean="0"/>
              <a:t>Stalna</a:t>
            </a:r>
          </a:p>
          <a:p>
            <a:pPr marL="45720" lvl="0" indent="0">
              <a:spcBef>
                <a:spcPts val="0"/>
              </a:spcBef>
              <a:spcAft>
                <a:spcPts val="0"/>
              </a:spcAft>
              <a:buNone/>
            </a:pPr>
            <a:endParaRPr lang="hr-HR" sz="2400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hr-HR" sz="2800" dirty="0"/>
              <a:t>Timski </a:t>
            </a:r>
            <a:r>
              <a:rPr lang="hr-HR" sz="2800" dirty="0" smtClean="0"/>
              <a:t>rad</a:t>
            </a:r>
          </a:p>
          <a:p>
            <a:pPr marL="45720" lvl="0" indent="0">
              <a:spcBef>
                <a:spcPts val="0"/>
              </a:spcBef>
              <a:spcAft>
                <a:spcPts val="0"/>
              </a:spcAft>
              <a:buNone/>
            </a:pPr>
            <a:endParaRPr lang="hr-HR" sz="2400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hr-HR" sz="2800" dirty="0"/>
              <a:t>Razmjena </a:t>
            </a:r>
            <a:r>
              <a:rPr lang="hr-HR" sz="2800" dirty="0" smtClean="0"/>
              <a:t>iskustava</a:t>
            </a:r>
          </a:p>
          <a:p>
            <a:pPr marL="45720" lvl="0" indent="0">
              <a:spcBef>
                <a:spcPts val="0"/>
              </a:spcBef>
              <a:spcAft>
                <a:spcPts val="0"/>
              </a:spcAft>
              <a:buNone/>
            </a:pPr>
            <a:endParaRPr lang="hr-HR" sz="2400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hr-HR" sz="2800" dirty="0"/>
              <a:t>Posjet nastavi svoga </a:t>
            </a:r>
            <a:r>
              <a:rPr lang="hr-HR" sz="2800" dirty="0" smtClean="0"/>
              <a:t>kolege</a:t>
            </a:r>
          </a:p>
          <a:p>
            <a:pPr marL="45720" lvl="0" indent="0">
              <a:spcBef>
                <a:spcPts val="0"/>
              </a:spcBef>
              <a:spcAft>
                <a:spcPts val="0"/>
              </a:spcAft>
              <a:buNone/>
            </a:pPr>
            <a:endParaRPr lang="hr-HR" sz="2400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hr-HR" sz="2800" dirty="0"/>
              <a:t>Spremnost na komentare i sugestije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endParaRPr lang="hr-HR" sz="2800" dirty="0" smtClean="0"/>
          </a:p>
          <a:p>
            <a:pPr marL="45720" indent="0" algn="ctr">
              <a:buNone/>
            </a:pPr>
            <a:r>
              <a:rPr lang="hr-HR" sz="2800" i="1" dirty="0" smtClean="0">
                <a:solidFill>
                  <a:srgbClr val="FF0000"/>
                </a:solidFill>
              </a:rPr>
              <a:t>FLEKSIBILNOST</a:t>
            </a:r>
            <a:r>
              <a:rPr lang="hr-HR" sz="2800" i="1" dirty="0">
                <a:solidFill>
                  <a:srgbClr val="FF0000"/>
                </a:solidFill>
              </a:rPr>
              <a:t>,  SAMOPOUZDANJE, ASERTIVNOST</a:t>
            </a:r>
          </a:p>
          <a:p>
            <a:endParaRPr lang="hr-HR" sz="2400" i="1" dirty="0">
              <a:solidFill>
                <a:srgbClr val="FF0000"/>
              </a:solidFill>
            </a:endParaRPr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88655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91680" y="692696"/>
            <a:ext cx="6512511" cy="1143000"/>
          </a:xfrm>
        </p:spPr>
        <p:txBody>
          <a:bodyPr/>
          <a:lstStyle/>
          <a:p>
            <a:r>
              <a:rPr lang="hr-HR" sz="4400" b="0" dirty="0" smtClean="0">
                <a:solidFill>
                  <a:schemeClr val="accent1">
                    <a:lumMod val="75000"/>
                  </a:schemeClr>
                </a:solidFill>
              </a:rPr>
              <a:t>USAVRŠAVANJE</a:t>
            </a:r>
            <a:br>
              <a:rPr lang="hr-HR" sz="4400" b="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hr-HR" sz="4400" b="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899592" y="1628800"/>
            <a:ext cx="6400800" cy="4392488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hr-HR" sz="2800" dirty="0" smtClean="0"/>
              <a:t>Važno</a:t>
            </a:r>
          </a:p>
          <a:p>
            <a:pPr marL="45720" lvl="0" indent="0">
              <a:spcBef>
                <a:spcPts val="0"/>
              </a:spcBef>
              <a:spcAft>
                <a:spcPts val="0"/>
              </a:spcAft>
              <a:buNone/>
            </a:pPr>
            <a:endParaRPr lang="hr-HR" sz="2400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hr-HR" sz="2800" dirty="0" smtClean="0"/>
              <a:t>Stalno /kontinuirano</a:t>
            </a:r>
          </a:p>
          <a:p>
            <a:pPr marL="45720" lvl="0" indent="0">
              <a:spcBef>
                <a:spcPts val="0"/>
              </a:spcBef>
              <a:spcAft>
                <a:spcPts val="0"/>
              </a:spcAft>
              <a:buNone/>
            </a:pPr>
            <a:endParaRPr lang="hr-HR" sz="2400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hr-HR" sz="2800" dirty="0" smtClean="0"/>
              <a:t>Individualno </a:t>
            </a:r>
            <a:r>
              <a:rPr lang="hr-HR" sz="2800" dirty="0"/>
              <a:t>( literatura, Internet) ili </a:t>
            </a:r>
            <a:r>
              <a:rPr lang="hr-HR" sz="2800" dirty="0" smtClean="0"/>
              <a:t>grupno</a:t>
            </a:r>
          </a:p>
          <a:p>
            <a:pPr marL="45720" lvl="0" indent="0">
              <a:spcBef>
                <a:spcPts val="0"/>
              </a:spcBef>
              <a:spcAft>
                <a:spcPts val="0"/>
              </a:spcAft>
              <a:buNone/>
            </a:pPr>
            <a:endParaRPr lang="hr-HR" sz="2400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hr-HR" sz="2800" dirty="0"/>
              <a:t>Na temelju </a:t>
            </a:r>
            <a:r>
              <a:rPr lang="hr-HR" sz="2800" dirty="0" err="1"/>
              <a:t>samovrednovanja</a:t>
            </a:r>
            <a:r>
              <a:rPr lang="hr-HR" sz="2800" dirty="0"/>
              <a:t> procijeniti koje su nam edukacije potrebne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dirty="0" smtClean="0"/>
              <a:t> </a:t>
            </a:r>
          </a:p>
          <a:p>
            <a:pPr marL="45720" indent="0" algn="ctr">
              <a:buNone/>
            </a:pPr>
            <a:r>
              <a:rPr lang="hr-HR" sz="3200" i="1" dirty="0" smtClean="0">
                <a:solidFill>
                  <a:srgbClr val="0070C0"/>
                </a:solidFill>
              </a:rPr>
              <a:t>OTVORENOST</a:t>
            </a:r>
            <a:endParaRPr lang="hr-HR" sz="32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54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6512511" cy="1143000"/>
          </a:xfrm>
        </p:spPr>
        <p:txBody>
          <a:bodyPr/>
          <a:lstStyle/>
          <a:p>
            <a:r>
              <a:rPr lang="hr-HR" dirty="0" smtClean="0">
                <a:solidFill>
                  <a:schemeClr val="accent1"/>
                </a:solidFill>
              </a:rPr>
              <a:t>Suradnja s roditeljima</a:t>
            </a:r>
            <a:endParaRPr lang="hr-HR" dirty="0">
              <a:solidFill>
                <a:schemeClr val="accent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827584" y="2060848"/>
            <a:ext cx="6400800" cy="347472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Biti dostupan</a:t>
            </a:r>
          </a:p>
          <a:p>
            <a:r>
              <a:rPr lang="hr-HR" sz="2800" dirty="0" smtClean="0"/>
              <a:t>Biti jasan</a:t>
            </a:r>
          </a:p>
          <a:p>
            <a:r>
              <a:rPr lang="hr-HR" sz="2800" dirty="0" smtClean="0"/>
              <a:t>Dati svoju procjenu</a:t>
            </a:r>
          </a:p>
          <a:p>
            <a:r>
              <a:rPr lang="hr-HR" sz="2800" dirty="0" smtClean="0"/>
              <a:t>Dati uputu / smjernicu</a:t>
            </a:r>
          </a:p>
          <a:p>
            <a:r>
              <a:rPr lang="hr-HR" sz="2800" dirty="0" smtClean="0"/>
              <a:t>Biti ravnopravan i zadržati dostojanstvo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2055442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6512511" cy="1143000"/>
          </a:xfrm>
        </p:spPr>
        <p:txBody>
          <a:bodyPr/>
          <a:lstStyle/>
          <a:p>
            <a:r>
              <a:rPr lang="hr-HR" b="0" dirty="0" smtClean="0">
                <a:solidFill>
                  <a:schemeClr val="accent6">
                    <a:lumMod val="75000"/>
                  </a:schemeClr>
                </a:solidFill>
              </a:rPr>
              <a:t>ŽIVOTNE KOMPETENCIJE</a:t>
            </a:r>
            <a:endParaRPr lang="hr-HR" b="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971600" y="2492896"/>
            <a:ext cx="6400800" cy="347472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hr-HR" sz="3200" dirty="0"/>
              <a:t>Komunikacijske </a:t>
            </a:r>
            <a:endParaRPr lang="hr-HR" sz="3200" dirty="0" smtClean="0"/>
          </a:p>
          <a:p>
            <a:pPr marL="45720" lvl="0" indent="0">
              <a:buNone/>
            </a:pPr>
            <a:endParaRPr lang="hr-HR" sz="3200" dirty="0" smtClean="0"/>
          </a:p>
          <a:p>
            <a:pPr lvl="0"/>
            <a:r>
              <a:rPr lang="hr-HR" sz="3200" dirty="0" smtClean="0"/>
              <a:t>Socijalne </a:t>
            </a:r>
          </a:p>
          <a:p>
            <a:pPr marL="45720" lvl="0" indent="0">
              <a:buNone/>
            </a:pPr>
            <a:endParaRPr lang="hr-HR" sz="3200" dirty="0" smtClean="0"/>
          </a:p>
          <a:p>
            <a:pPr lvl="0"/>
            <a:r>
              <a:rPr lang="hr-HR" sz="3200" dirty="0" err="1" smtClean="0"/>
              <a:t>Emocionlna</a:t>
            </a:r>
            <a:r>
              <a:rPr lang="hr-HR" sz="3200" dirty="0" smtClean="0"/>
              <a:t> </a:t>
            </a:r>
            <a:r>
              <a:rPr lang="hr-HR" sz="3200" dirty="0"/>
              <a:t>inteligencija </a:t>
            </a:r>
            <a:endParaRPr lang="hr-HR" sz="3200" dirty="0" smtClean="0"/>
          </a:p>
          <a:p>
            <a:pPr marL="45720" lvl="0" indent="0">
              <a:buNone/>
            </a:pPr>
            <a:endParaRPr lang="hr-HR" sz="3200" dirty="0" smtClean="0"/>
          </a:p>
          <a:p>
            <a:pPr lvl="0"/>
            <a:r>
              <a:rPr lang="hr-HR" sz="3200" dirty="0" smtClean="0"/>
              <a:t>Psihologija djece</a:t>
            </a:r>
          </a:p>
        </p:txBody>
      </p:sp>
    </p:spTree>
    <p:extLst>
      <p:ext uri="{BB962C8B-B14F-4D97-AF65-F5344CB8AC3E}">
        <p14:creationId xmlns:p14="http://schemas.microsoft.com/office/powerpoint/2010/main" val="383595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hr-HR" sz="36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KOMPETENCIJE </a:t>
            </a:r>
            <a:r>
              <a:rPr lang="hr-HR" sz="36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POTREBNE ZA IZVOĐENJE DOBRE NASTAVE</a:t>
            </a:r>
            <a:r>
              <a:rPr lang="hr-HR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hr-HR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endParaRPr lang="hr-HR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611560" y="1700808"/>
            <a:ext cx="6760840" cy="3937268"/>
          </a:xfrm>
        </p:spPr>
        <p:txBody>
          <a:bodyPr>
            <a:normAutofit/>
          </a:bodyPr>
          <a:lstStyle/>
          <a:p>
            <a:pPr lvl="0"/>
            <a:r>
              <a:rPr lang="hr-HR" sz="2800" dirty="0"/>
              <a:t>Poznavanje struke</a:t>
            </a:r>
          </a:p>
          <a:p>
            <a:pPr lvl="0"/>
            <a:r>
              <a:rPr lang="hr-HR" sz="2800" dirty="0" smtClean="0"/>
              <a:t>Poznavanje </a:t>
            </a:r>
            <a:r>
              <a:rPr lang="hr-HR" sz="2800" dirty="0"/>
              <a:t>pedagoško – </a:t>
            </a:r>
            <a:r>
              <a:rPr lang="hr-HR" sz="2800" dirty="0" err="1"/>
              <a:t>didaktičo</a:t>
            </a:r>
            <a:r>
              <a:rPr lang="hr-HR" sz="2800" dirty="0"/>
              <a:t>- metodičkih područja</a:t>
            </a:r>
          </a:p>
          <a:p>
            <a:pPr lvl="0"/>
            <a:r>
              <a:rPr lang="hr-HR" sz="2800" dirty="0"/>
              <a:t>Upravljanje razredom </a:t>
            </a:r>
          </a:p>
          <a:p>
            <a:pPr lvl="0"/>
            <a:r>
              <a:rPr lang="hr-HR" sz="2800" dirty="0"/>
              <a:t>Motivacija</a:t>
            </a:r>
          </a:p>
          <a:p>
            <a:r>
              <a:rPr lang="hr-HR" sz="2800" dirty="0" smtClean="0"/>
              <a:t>Vrednovanje učeničkih </a:t>
            </a:r>
          </a:p>
          <a:p>
            <a:pPr marL="45720" indent="0">
              <a:buNone/>
            </a:pPr>
            <a:r>
              <a:rPr lang="hr-HR" sz="2800" dirty="0"/>
              <a:t> </a:t>
            </a:r>
            <a:r>
              <a:rPr lang="hr-HR" sz="2800" dirty="0" smtClean="0"/>
              <a:t>  </a:t>
            </a:r>
            <a:r>
              <a:rPr lang="hr-HR" sz="2800" dirty="0" smtClean="0"/>
              <a:t>mogućnosti</a:t>
            </a:r>
            <a:endParaRPr lang="hr-HR" sz="2800" dirty="0"/>
          </a:p>
        </p:txBody>
      </p:sp>
      <p:pic>
        <p:nvPicPr>
          <p:cNvPr id="4" name="Slika 3" descr="http://www.handmadefest.com/online/images/stories/demo/solution-thumb1109409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789040"/>
            <a:ext cx="2857500" cy="2141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022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35696" y="836712"/>
            <a:ext cx="6512511" cy="1143000"/>
          </a:xfrm>
        </p:spPr>
        <p:txBody>
          <a:bodyPr/>
          <a:lstStyle/>
          <a:p>
            <a:r>
              <a:rPr lang="hr-HR" sz="4400" b="0" dirty="0">
                <a:solidFill>
                  <a:schemeClr val="accent4">
                    <a:lumMod val="75000"/>
                  </a:schemeClr>
                </a:solidFill>
              </a:rPr>
              <a:t>Poznavanje struke</a:t>
            </a:r>
            <a:br>
              <a:rPr lang="hr-HR" sz="4400" b="0" dirty="0">
                <a:solidFill>
                  <a:schemeClr val="accent4">
                    <a:lumMod val="75000"/>
                  </a:schemeClr>
                </a:solidFill>
              </a:rPr>
            </a:br>
            <a:endParaRPr lang="hr-HR" sz="4400" b="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755576" y="1916832"/>
            <a:ext cx="6400800" cy="4320480"/>
          </a:xfrm>
        </p:spPr>
        <p:txBody>
          <a:bodyPr>
            <a:normAutofit fontScale="92500" lnSpcReduction="20000"/>
          </a:bodyPr>
          <a:lstStyle/>
          <a:p>
            <a:r>
              <a:rPr lang="hr-HR" sz="2600" dirty="0" smtClean="0"/>
              <a:t>Koliko </a:t>
            </a:r>
            <a:r>
              <a:rPr lang="hr-HR" sz="2600" dirty="0"/>
              <a:t>poznajem sadržaje i građu svoga predmeta</a:t>
            </a:r>
            <a:r>
              <a:rPr lang="hr-HR" sz="2600" dirty="0" smtClean="0"/>
              <a:t>?</a:t>
            </a:r>
          </a:p>
          <a:p>
            <a:pPr marL="45720" indent="0">
              <a:buNone/>
            </a:pPr>
            <a:endParaRPr lang="hr-HR" sz="2400" dirty="0" smtClean="0"/>
          </a:p>
          <a:p>
            <a:r>
              <a:rPr lang="hr-HR" sz="2600" dirty="0" smtClean="0"/>
              <a:t>Koliko sam upoznata s novinama, inovacijama, novim informacijama i saznanjima stručnjaka iz svoje struke?</a:t>
            </a:r>
          </a:p>
          <a:p>
            <a:pPr marL="45720" indent="0">
              <a:buNone/>
            </a:pPr>
            <a:endParaRPr lang="hr-HR" sz="2400" dirty="0" smtClean="0"/>
          </a:p>
          <a:p>
            <a:r>
              <a:rPr lang="hr-HR" sz="2600" dirty="0"/>
              <a:t>Koliko koristim različite izvore </a:t>
            </a:r>
            <a:r>
              <a:rPr lang="hr-HR" sz="2600" dirty="0" smtClean="0"/>
              <a:t>znanja,različita  </a:t>
            </a:r>
            <a:r>
              <a:rPr lang="hr-HR" sz="2600" dirty="0"/>
              <a:t>sredstva i pomagala</a:t>
            </a:r>
            <a:r>
              <a:rPr lang="hr-HR" sz="2600" dirty="0" smtClean="0"/>
              <a:t>?</a:t>
            </a:r>
          </a:p>
          <a:p>
            <a:pPr marL="45720" indent="0">
              <a:buNone/>
            </a:pPr>
            <a:endParaRPr lang="hr-HR" sz="2400" dirty="0" smtClean="0"/>
          </a:p>
          <a:p>
            <a:r>
              <a:rPr lang="hr-HR" sz="2600" dirty="0"/>
              <a:t>Koliko poznajem metodiku svoga predmeta?</a:t>
            </a:r>
          </a:p>
          <a:p>
            <a:endParaRPr lang="hr-HR" sz="26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4063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91680" y="764704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hr-HR" sz="3600" b="0" dirty="0">
                <a:solidFill>
                  <a:schemeClr val="accent4">
                    <a:lumMod val="75000"/>
                  </a:schemeClr>
                </a:solidFill>
              </a:rPr>
              <a:t>Poznavanje pedagoško – </a:t>
            </a:r>
            <a:r>
              <a:rPr lang="hr-HR" sz="3600" b="0" dirty="0" smtClean="0">
                <a:solidFill>
                  <a:schemeClr val="accent4">
                    <a:lumMod val="75000"/>
                  </a:schemeClr>
                </a:solidFill>
              </a:rPr>
              <a:t>didaktičko- </a:t>
            </a:r>
            <a:r>
              <a:rPr lang="hr-HR" sz="3600" b="0" dirty="0">
                <a:solidFill>
                  <a:schemeClr val="accent4">
                    <a:lumMod val="75000"/>
                  </a:schemeClr>
                </a:solidFill>
              </a:rPr>
              <a:t>metodičkih područja</a:t>
            </a:r>
            <a:r>
              <a:rPr lang="hr-HR" sz="4000" b="0" dirty="0"/>
              <a:t/>
            </a:r>
            <a:br>
              <a:rPr lang="hr-HR" sz="4000" b="0" dirty="0"/>
            </a:br>
            <a:endParaRPr lang="hr-HR" sz="4000" b="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827584" y="2708920"/>
            <a:ext cx="6400800" cy="3474720"/>
          </a:xfrm>
        </p:spPr>
        <p:txBody>
          <a:bodyPr>
            <a:normAutofit fontScale="92500"/>
          </a:bodyPr>
          <a:lstStyle/>
          <a:p>
            <a:r>
              <a:rPr lang="hr-HR" sz="2800" dirty="0" smtClean="0"/>
              <a:t>Koliko </a:t>
            </a:r>
            <a:r>
              <a:rPr lang="hr-HR" sz="2800" dirty="0"/>
              <a:t>poznajem navedeno?</a:t>
            </a:r>
          </a:p>
          <a:p>
            <a:r>
              <a:rPr lang="hr-HR" sz="2800" dirty="0"/>
              <a:t>Koliko </a:t>
            </a:r>
            <a:r>
              <a:rPr lang="hr-HR" sz="2800" dirty="0" smtClean="0"/>
              <a:t>su mi </a:t>
            </a:r>
            <a:r>
              <a:rPr lang="hr-HR" sz="2800" dirty="0" smtClean="0"/>
              <a:t>važne nove teorijske spoznaje?  </a:t>
            </a:r>
          </a:p>
          <a:p>
            <a:r>
              <a:rPr lang="hr-HR" sz="2800" dirty="0"/>
              <a:t>J</a:t>
            </a:r>
            <a:r>
              <a:rPr lang="hr-HR" sz="2800" dirty="0" smtClean="0"/>
              <a:t>esam </a:t>
            </a:r>
            <a:r>
              <a:rPr lang="hr-HR" sz="2800" dirty="0"/>
              <a:t>li spremna za uvođenje i nadogradnju tih znanja i novina u svoj rad</a:t>
            </a:r>
            <a:r>
              <a:rPr lang="hr-HR" sz="2800" dirty="0" smtClean="0"/>
              <a:t>?</a:t>
            </a:r>
          </a:p>
          <a:p>
            <a:r>
              <a:rPr lang="hr-HR" sz="2800" dirty="0" smtClean="0"/>
              <a:t>Kako vodim pedagošku dokumentaciju?</a:t>
            </a:r>
            <a:endParaRPr lang="hr-HR" sz="2800" dirty="0"/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92896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9632" y="620688"/>
            <a:ext cx="6512511" cy="1143000"/>
          </a:xfrm>
        </p:spPr>
        <p:txBody>
          <a:bodyPr/>
          <a:lstStyle/>
          <a:p>
            <a:r>
              <a:rPr lang="hr-HR" sz="4800" b="0" dirty="0">
                <a:solidFill>
                  <a:schemeClr val="accent4">
                    <a:lumMod val="75000"/>
                  </a:schemeClr>
                </a:solidFill>
              </a:rPr>
              <a:t>Upravljanje razredom </a:t>
            </a:r>
            <a:r>
              <a:rPr lang="hr-HR" sz="4000" b="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hr-HR" sz="4000" b="0" dirty="0">
                <a:solidFill>
                  <a:schemeClr val="accent4">
                    <a:lumMod val="75000"/>
                  </a:schemeClr>
                </a:solidFill>
              </a:rPr>
            </a:br>
            <a:endParaRPr lang="hr-HR" sz="4000" b="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971600" y="2276872"/>
            <a:ext cx="6400800" cy="3474720"/>
          </a:xfrm>
        </p:spPr>
        <p:txBody>
          <a:bodyPr>
            <a:normAutofit/>
          </a:bodyPr>
          <a:lstStyle/>
          <a:p>
            <a:r>
              <a:rPr lang="hr-HR" sz="2400" dirty="0" smtClean="0"/>
              <a:t>Poznajem </a:t>
            </a:r>
            <a:r>
              <a:rPr lang="hr-HR" sz="2400" dirty="0"/>
              <a:t>li svoje učenike? (njihove interese, mogućnosti, obiteljsku sliku)</a:t>
            </a:r>
          </a:p>
          <a:p>
            <a:r>
              <a:rPr lang="hr-HR" sz="2400" dirty="0"/>
              <a:t>Poznajem li osnove upravljanja razredom?(pravila, komunikacijske vještine, psihologiju djece,…)</a:t>
            </a:r>
          </a:p>
          <a:p>
            <a:r>
              <a:rPr lang="hr-HR" sz="2400" dirty="0"/>
              <a:t>Poštujem li svoje učenike?</a:t>
            </a:r>
          </a:p>
          <a:p>
            <a:r>
              <a:rPr lang="hr-HR" sz="2400" dirty="0"/>
              <a:t>Jesam li dostupna i otvorena za razgovor?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2590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19672" y="620688"/>
            <a:ext cx="6512511" cy="1143000"/>
          </a:xfrm>
        </p:spPr>
        <p:txBody>
          <a:bodyPr/>
          <a:lstStyle/>
          <a:p>
            <a:r>
              <a:rPr lang="hr-HR" b="0" dirty="0">
                <a:solidFill>
                  <a:schemeClr val="accent4">
                    <a:lumMod val="75000"/>
                  </a:schemeClr>
                </a:solidFill>
              </a:rPr>
              <a:t>Motivacija</a:t>
            </a:r>
            <a:br>
              <a:rPr lang="hr-HR" b="0" dirty="0">
                <a:solidFill>
                  <a:schemeClr val="accent4">
                    <a:lumMod val="75000"/>
                  </a:schemeClr>
                </a:solidFill>
              </a:rPr>
            </a:br>
            <a:endParaRPr lang="hr-HR" b="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755576" y="1484784"/>
            <a:ext cx="6400800" cy="5184576"/>
          </a:xfrm>
        </p:spPr>
        <p:txBody>
          <a:bodyPr>
            <a:noAutofit/>
          </a:bodyPr>
          <a:lstStyle/>
          <a:p>
            <a:r>
              <a:rPr lang="hr-HR" sz="2400" dirty="0" smtClean="0"/>
              <a:t>Koja </a:t>
            </a:r>
            <a:r>
              <a:rPr lang="hr-HR" sz="2400" dirty="0"/>
              <a:t>je svrha mog poučavanju i razumiju li je moji učenici</a:t>
            </a:r>
            <a:r>
              <a:rPr lang="hr-HR" sz="2400" dirty="0" smtClean="0"/>
              <a:t>?</a:t>
            </a:r>
          </a:p>
          <a:p>
            <a:pPr marL="45720" indent="0">
              <a:buNone/>
            </a:pPr>
            <a:endParaRPr lang="hr-HR" sz="2000" dirty="0"/>
          </a:p>
          <a:p>
            <a:r>
              <a:rPr lang="hr-HR" sz="2400" dirty="0"/>
              <a:t>Pokušavam li odgonetnuti na pitanja – </a:t>
            </a:r>
            <a:r>
              <a:rPr lang="hr-HR" sz="2400" dirty="0" smtClean="0"/>
              <a:t>zašto?; </a:t>
            </a:r>
            <a:r>
              <a:rPr lang="hr-HR" sz="2400" dirty="0"/>
              <a:t>Što će mi to i </a:t>
            </a:r>
            <a:r>
              <a:rPr lang="hr-HR" sz="2400" dirty="0" smtClean="0"/>
              <a:t>slično?</a:t>
            </a:r>
          </a:p>
          <a:p>
            <a:pPr marL="45720" indent="0">
              <a:buNone/>
            </a:pPr>
            <a:endParaRPr lang="hr-HR" sz="2000" dirty="0"/>
          </a:p>
          <a:p>
            <a:r>
              <a:rPr lang="hr-HR" sz="2400" dirty="0"/>
              <a:t>Pripremam li se za motiviranje učenika</a:t>
            </a:r>
            <a:r>
              <a:rPr lang="hr-HR" sz="2400" dirty="0" smtClean="0"/>
              <a:t>?</a:t>
            </a:r>
          </a:p>
          <a:p>
            <a:pPr marL="45720" indent="0">
              <a:buNone/>
            </a:pPr>
            <a:endParaRPr lang="hr-HR" sz="2000" dirty="0"/>
          </a:p>
          <a:p>
            <a:r>
              <a:rPr lang="hr-HR" sz="2400" dirty="0"/>
              <a:t>Koristim li različite materijale da bih to postigla</a:t>
            </a:r>
            <a:r>
              <a:rPr lang="hr-HR" sz="2400" dirty="0" smtClean="0"/>
              <a:t>?</a:t>
            </a:r>
          </a:p>
          <a:p>
            <a:pPr marL="45720" indent="0">
              <a:buNone/>
            </a:pPr>
            <a:endParaRPr lang="hr-HR" sz="2000" dirty="0"/>
          </a:p>
          <a:p>
            <a:r>
              <a:rPr lang="hr-HR" sz="2400" dirty="0"/>
              <a:t>Kako znam da li uspijevam u tome (ako uspijevam)?</a:t>
            </a:r>
          </a:p>
          <a:p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38810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6512511" cy="1143000"/>
          </a:xfrm>
        </p:spPr>
        <p:txBody>
          <a:bodyPr/>
          <a:lstStyle/>
          <a:p>
            <a:r>
              <a:rPr lang="hr-HR" sz="4400" b="0" dirty="0" smtClean="0">
                <a:solidFill>
                  <a:schemeClr val="accent4">
                    <a:lumMod val="75000"/>
                  </a:schemeClr>
                </a:solidFill>
              </a:rPr>
              <a:t>Vrednovanje učeničkih mogućnosti</a:t>
            </a:r>
            <a:r>
              <a:rPr lang="hr-HR" sz="4400" b="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hr-HR" sz="4400" b="0" dirty="0">
                <a:solidFill>
                  <a:schemeClr val="accent4">
                    <a:lumMod val="75000"/>
                  </a:schemeClr>
                </a:solidFill>
              </a:rPr>
            </a:br>
            <a:endParaRPr lang="hr-HR" sz="4400" b="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827584" y="1772816"/>
            <a:ext cx="6400800" cy="4464496"/>
          </a:xfrm>
        </p:spPr>
        <p:txBody>
          <a:bodyPr>
            <a:normAutofit/>
          </a:bodyPr>
          <a:lstStyle/>
          <a:p>
            <a:r>
              <a:rPr lang="hr-HR" dirty="0" smtClean="0"/>
              <a:t>Da </a:t>
            </a:r>
            <a:r>
              <a:rPr lang="hr-HR" dirty="0"/>
              <a:t>li sam odredila što točno pratim i ocjenjujem?</a:t>
            </a:r>
          </a:p>
          <a:p>
            <a:r>
              <a:rPr lang="hr-HR" dirty="0"/>
              <a:t>Što je učenicima važno znati iz mog predmeta?</a:t>
            </a:r>
          </a:p>
          <a:p>
            <a:r>
              <a:rPr lang="hr-HR" dirty="0"/>
              <a:t>Koliko treba znati za pojedinu ocjenu?</a:t>
            </a:r>
          </a:p>
          <a:p>
            <a:r>
              <a:rPr lang="hr-HR" dirty="0"/>
              <a:t>Savjetujem li se s nekim?</a:t>
            </a:r>
          </a:p>
          <a:p>
            <a:r>
              <a:rPr lang="hr-HR" dirty="0"/>
              <a:t>Kako znam da postižem objektivnost u praćenju i ocjenjivanju?</a:t>
            </a:r>
          </a:p>
          <a:p>
            <a:r>
              <a:rPr lang="hr-HR" dirty="0"/>
              <a:t>Koristim li i druge metode praćenja i ocjenjivanja (mape, </a:t>
            </a:r>
            <a:r>
              <a:rPr lang="hr-HR" dirty="0" err="1"/>
              <a:t>portfolio</a:t>
            </a:r>
            <a:r>
              <a:rPr lang="hr-HR" dirty="0"/>
              <a:t>,…)?</a:t>
            </a:r>
          </a:p>
          <a:p>
            <a:r>
              <a:rPr lang="hr-HR" dirty="0"/>
              <a:t>Da li mi je važna reprodukcija ili viši nivoi znanja)?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3628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6512511" cy="1143000"/>
          </a:xfrm>
        </p:spPr>
        <p:txBody>
          <a:bodyPr>
            <a:normAutofit/>
          </a:bodyPr>
          <a:lstStyle/>
          <a:p>
            <a:r>
              <a:rPr lang="hr-HR" sz="3600" dirty="0" smtClean="0">
                <a:solidFill>
                  <a:srgbClr val="008000"/>
                </a:solidFill>
              </a:rPr>
              <a:t>CILJ RADA/ PREDAVANJA</a:t>
            </a:r>
            <a:endParaRPr lang="hr-HR" sz="3600" dirty="0">
              <a:solidFill>
                <a:srgbClr val="008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617649" y="1412776"/>
            <a:ext cx="6400800" cy="3474720"/>
          </a:xfrm>
        </p:spPr>
        <p:txBody>
          <a:bodyPr>
            <a:normAutofit lnSpcReduction="10000"/>
          </a:bodyPr>
          <a:lstStyle/>
          <a:p>
            <a:r>
              <a:rPr lang="hr-HR" sz="2400" dirty="0"/>
              <a:t>Podsjetiti se što su to vještine i kompetencije</a:t>
            </a:r>
          </a:p>
          <a:p>
            <a:pPr lvl="0"/>
            <a:r>
              <a:rPr lang="hr-HR" sz="2400" dirty="0" smtClean="0"/>
              <a:t>Koje </a:t>
            </a:r>
            <a:r>
              <a:rPr lang="hr-HR" sz="2400" dirty="0"/>
              <a:t>su nam </a:t>
            </a:r>
            <a:r>
              <a:rPr lang="hr-HR" sz="2400" dirty="0" smtClean="0"/>
              <a:t>vještine /kompetencije važne</a:t>
            </a:r>
            <a:endParaRPr lang="hr-HR" sz="2400" dirty="0"/>
          </a:p>
          <a:p>
            <a:pPr lvl="0"/>
            <a:r>
              <a:rPr lang="hr-HR" sz="2400" dirty="0" smtClean="0"/>
              <a:t>Promišljanje </a:t>
            </a:r>
            <a:r>
              <a:rPr lang="hr-HR" sz="2400" dirty="0"/>
              <a:t>o vlastitim vještinama za rad (koje </a:t>
            </a:r>
            <a:r>
              <a:rPr lang="hr-HR" sz="2400" dirty="0" smtClean="0"/>
              <a:t>imam i </a:t>
            </a:r>
            <a:r>
              <a:rPr lang="hr-HR" sz="2400" dirty="0"/>
              <a:t>koje su mi još potrebne da budem dobar učitelj</a:t>
            </a:r>
            <a:r>
              <a:rPr lang="hr-HR" sz="2400" dirty="0" smtClean="0"/>
              <a:t>)</a:t>
            </a:r>
          </a:p>
          <a:p>
            <a:pPr lvl="0"/>
            <a:r>
              <a:rPr lang="hr-HR" sz="2400" dirty="0" smtClean="0"/>
              <a:t>Potaći rad na </a:t>
            </a:r>
            <a:r>
              <a:rPr lang="hr-HR" sz="2400" dirty="0" smtClean="0"/>
              <a:t>sebi</a:t>
            </a:r>
          </a:p>
          <a:p>
            <a:pPr lvl="0"/>
            <a:r>
              <a:rPr lang="hr-HR" sz="2400" dirty="0" smtClean="0"/>
              <a:t>Razmjena iskustava</a:t>
            </a:r>
            <a:endParaRPr lang="hr-HR" sz="2400" dirty="0" smtClean="0"/>
          </a:p>
          <a:p>
            <a:endParaRPr lang="hr-HR" sz="2000" dirty="0"/>
          </a:p>
          <a:p>
            <a:endParaRPr lang="hr-HR" dirty="0"/>
          </a:p>
        </p:txBody>
      </p:sp>
      <p:pic>
        <p:nvPicPr>
          <p:cNvPr id="4" name="Slika 3" descr="http://www.arguo.hr/upload/slike/istock_000014997757xsmall_(3)(1)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293096"/>
            <a:ext cx="3470156" cy="2304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348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3967" y="404664"/>
            <a:ext cx="6512511" cy="1143000"/>
          </a:xfrm>
        </p:spPr>
        <p:txBody>
          <a:bodyPr>
            <a:norm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hr-HR" sz="400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UMJESTO ZAKLJUČKA</a:t>
            </a:r>
            <a:endParaRPr lang="hr-HR" sz="400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323528" y="1412776"/>
            <a:ext cx="6400800" cy="475818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hr-HR" sz="3200" dirty="0"/>
              <a:t>ZAŠTO KOMPETENCIJE- </a:t>
            </a:r>
            <a:r>
              <a:rPr lang="hr-HR" sz="3600" dirty="0"/>
              <a:t>prvenstveno da bismo bili </a:t>
            </a:r>
            <a:r>
              <a:rPr lang="hr-HR" sz="3600" i="1" dirty="0">
                <a:solidFill>
                  <a:schemeClr val="accent6">
                    <a:lumMod val="75000"/>
                  </a:schemeClr>
                </a:solidFill>
              </a:rPr>
              <a:t>zadovoljni</a:t>
            </a:r>
            <a:r>
              <a:rPr lang="hr-HR" sz="3600" dirty="0"/>
              <a:t> sobom i načinom na koji obavljamo svoj posao. Jedno uvjetuje drugo.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sz="3400" i="1" dirty="0">
                <a:solidFill>
                  <a:schemeClr val="accent5">
                    <a:lumMod val="75000"/>
                  </a:schemeClr>
                </a:solidFill>
              </a:rPr>
              <a:t> </a:t>
            </a:r>
            <a:endParaRPr lang="hr-HR" dirty="0"/>
          </a:p>
        </p:txBody>
      </p:sp>
      <p:pic>
        <p:nvPicPr>
          <p:cNvPr id="4" name="Slika 3" descr="http://posaonadlanu.files.wordpress.com/2011/01/postignite-cilj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3172">
            <a:off x="5603693" y="3892836"/>
            <a:ext cx="2641476" cy="25343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113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899592" y="692696"/>
            <a:ext cx="7632848" cy="5418936"/>
          </a:xfrm>
        </p:spPr>
        <p:txBody>
          <a:bodyPr/>
          <a:lstStyle/>
          <a:p>
            <a:r>
              <a:rPr lang="hr-HR" dirty="0" smtClean="0"/>
              <a:t>Možda ste se na početku rada osjećali kao jedan od ove dvojice </a:t>
            </a:r>
            <a:endParaRPr lang="hr-HR" dirty="0"/>
          </a:p>
        </p:txBody>
      </p:sp>
      <p:pic>
        <p:nvPicPr>
          <p:cNvPr id="4" name="Picture 4" descr="http://www.skijanje.hr/slike/klub/a1_18423_dosa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3672408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lune.blog.hr/slike/162061793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443075"/>
            <a:ext cx="4392488" cy="4763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3712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73416" cy="5289768"/>
          </a:xfrm>
        </p:spPr>
        <p:txBody>
          <a:bodyPr/>
          <a:lstStyle/>
          <a:p>
            <a:r>
              <a:rPr lang="hr-HR" dirty="0" smtClean="0"/>
              <a:t>A sada se nadam se osjećate ovako</a:t>
            </a:r>
            <a:endParaRPr lang="hr-HR" dirty="0"/>
          </a:p>
        </p:txBody>
      </p:sp>
      <p:pic>
        <p:nvPicPr>
          <p:cNvPr id="4" name="Rezervirano mjesto sadržaja 3" descr="http://photo.dubrovnikmedia.com/albums/night/20060000__razno/galeb_rasireni_640.jp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28800"/>
            <a:ext cx="6264696" cy="43924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01141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1187624" y="1484784"/>
            <a:ext cx="6400800" cy="3474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4400" i="1" dirty="0">
                <a:solidFill>
                  <a:schemeClr val="accent5">
                    <a:lumMod val="75000"/>
                  </a:schemeClr>
                </a:solidFill>
              </a:rPr>
              <a:t>Samo je jedan kutak svemira </a:t>
            </a:r>
          </a:p>
          <a:p>
            <a:pPr marL="0" indent="0">
              <a:buNone/>
            </a:pPr>
            <a:r>
              <a:rPr lang="hr-HR" sz="4400" i="1" dirty="0">
                <a:solidFill>
                  <a:schemeClr val="accent5">
                    <a:lumMod val="75000"/>
                  </a:schemeClr>
                </a:solidFill>
              </a:rPr>
              <a:t>koji sigurno možete popraviti, </a:t>
            </a:r>
          </a:p>
          <a:p>
            <a:pPr marL="0" indent="0">
              <a:buNone/>
            </a:pPr>
            <a:r>
              <a:rPr lang="hr-HR" sz="4400" i="1" dirty="0">
                <a:solidFill>
                  <a:schemeClr val="accent5">
                    <a:lumMod val="75000"/>
                  </a:schemeClr>
                </a:solidFill>
              </a:rPr>
              <a:t>a to ste vi sami.</a:t>
            </a:r>
          </a:p>
          <a:p>
            <a:endParaRPr lang="hr-HR" sz="4400" dirty="0"/>
          </a:p>
        </p:txBody>
      </p:sp>
    </p:spTree>
    <p:extLst>
      <p:ext uri="{BB962C8B-B14F-4D97-AF65-F5344CB8AC3E}">
        <p14:creationId xmlns:p14="http://schemas.microsoft.com/office/powerpoint/2010/main" val="3131287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6512511" cy="1143000"/>
          </a:xfrm>
        </p:spPr>
        <p:txBody>
          <a:bodyPr/>
          <a:lstStyle/>
          <a:p>
            <a:r>
              <a:rPr lang="hr-HR" b="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RADIONICA</a:t>
            </a:r>
            <a:endParaRPr lang="hr-HR" b="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899592" y="1412776"/>
            <a:ext cx="6400800" cy="3474720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hr-HR" sz="2600" dirty="0" smtClean="0"/>
              <a:t>INDIVIDUALAN RAD </a:t>
            </a:r>
            <a:r>
              <a:rPr lang="hr-HR" dirty="0" smtClean="0"/>
              <a:t>:</a:t>
            </a:r>
          </a:p>
          <a:p>
            <a:pPr lvl="0"/>
            <a:r>
              <a:rPr lang="hr-HR" sz="2400" dirty="0" smtClean="0"/>
              <a:t>Ponuđene su vam – karakteristike, osobnosti, sposobnosti, vještine, kompetencije</a:t>
            </a:r>
          </a:p>
          <a:p>
            <a:pPr lvl="0"/>
            <a:r>
              <a:rPr lang="hr-HR" sz="2400" dirty="0" smtClean="0"/>
              <a:t>Dobiti ćete tablicu od 3 stupca :</a:t>
            </a:r>
          </a:p>
          <a:p>
            <a:pPr marL="45720" lvl="0" indent="0">
              <a:buNone/>
            </a:pPr>
            <a:r>
              <a:rPr lang="hr-HR" sz="2600" dirty="0" smtClean="0"/>
              <a:t>  </a:t>
            </a:r>
            <a:r>
              <a:rPr lang="hr-HR" sz="2000" dirty="0" smtClean="0"/>
              <a:t>1. K koje posjedujem</a:t>
            </a:r>
          </a:p>
          <a:p>
            <a:pPr marL="45720" lvl="0" indent="0">
              <a:buNone/>
            </a:pPr>
            <a:r>
              <a:rPr lang="hr-HR" sz="2000" dirty="0"/>
              <a:t> </a:t>
            </a:r>
            <a:r>
              <a:rPr lang="hr-HR" sz="2000" dirty="0" smtClean="0"/>
              <a:t>  2. K koje ne posjedujem</a:t>
            </a:r>
          </a:p>
          <a:p>
            <a:pPr marL="45720" lvl="0" indent="0">
              <a:buNone/>
            </a:pPr>
            <a:r>
              <a:rPr lang="hr-HR" sz="2000" dirty="0"/>
              <a:t> </a:t>
            </a:r>
            <a:r>
              <a:rPr lang="hr-HR" sz="2000" dirty="0" smtClean="0"/>
              <a:t>  3. K koje bih željela razvijati / steći</a:t>
            </a:r>
          </a:p>
          <a:p>
            <a:pPr marL="45720" lvl="0" indent="0">
              <a:buNone/>
            </a:pPr>
            <a:r>
              <a:rPr lang="hr-HR" dirty="0" smtClean="0"/>
              <a:t>U stupce razvrstajte ponuđene pojmove.</a:t>
            </a:r>
          </a:p>
          <a:p>
            <a:pPr marL="45720" lvl="0" indent="0">
              <a:buNone/>
            </a:pPr>
            <a:endParaRPr lang="hr-HR" sz="2600" dirty="0" smtClean="0"/>
          </a:p>
          <a:p>
            <a:pPr marL="45720" indent="0">
              <a:buNone/>
            </a:pPr>
            <a:endParaRPr lang="hr-HR" sz="2600" dirty="0"/>
          </a:p>
          <a:p>
            <a:endParaRPr lang="hr-HR" sz="26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8301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6512511" cy="1143000"/>
          </a:xfrm>
        </p:spPr>
        <p:txBody>
          <a:bodyPr/>
          <a:lstStyle/>
          <a:p>
            <a:r>
              <a:rPr lang="hr-HR" sz="40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ŠTO SU TO VJEŠTINE</a:t>
            </a:r>
            <a:endParaRPr lang="hr-HR" sz="4000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611560" y="1465900"/>
            <a:ext cx="6400800" cy="4411372"/>
          </a:xfrm>
        </p:spPr>
        <p:txBody>
          <a:bodyPr>
            <a:normAutofit/>
          </a:bodyPr>
          <a:lstStyle/>
          <a:p>
            <a:r>
              <a:rPr lang="hr-HR" dirty="0" smtClean="0"/>
              <a:t>Vještina </a:t>
            </a:r>
            <a:r>
              <a:rPr lang="hr-HR" dirty="0"/>
              <a:t>označava </a:t>
            </a:r>
            <a:r>
              <a:rPr lang="hr-HR" dirty="0" smtClean="0"/>
              <a:t>općenito</a:t>
            </a:r>
          </a:p>
          <a:p>
            <a:pPr marL="45720" indent="0">
              <a:buNone/>
            </a:pPr>
            <a:r>
              <a:rPr lang="hr-HR" dirty="0"/>
              <a:t> </a:t>
            </a:r>
            <a:r>
              <a:rPr lang="hr-HR" dirty="0" smtClean="0"/>
              <a:t>  </a:t>
            </a:r>
            <a:r>
              <a:rPr lang="hr-HR" dirty="0"/>
              <a:t>naučen ili stečen dio </a:t>
            </a:r>
            <a:r>
              <a:rPr lang="hr-HR" dirty="0">
                <a:hlinkClick r:id="rId2" tooltip="Ponašanje"/>
              </a:rPr>
              <a:t>ponašanja</a:t>
            </a:r>
            <a:r>
              <a:rPr lang="hr-HR" dirty="0"/>
              <a:t>. </a:t>
            </a:r>
            <a:endParaRPr lang="hr-HR" dirty="0" smtClean="0"/>
          </a:p>
          <a:p>
            <a:r>
              <a:rPr lang="hr-HR" dirty="0" smtClean="0"/>
              <a:t>Vještina </a:t>
            </a:r>
            <a:r>
              <a:rPr lang="hr-HR" dirty="0"/>
              <a:t>je mogućnost pojedinca </a:t>
            </a:r>
            <a:endParaRPr lang="hr-HR" dirty="0" smtClean="0"/>
          </a:p>
          <a:p>
            <a:pPr marL="45720" indent="0">
              <a:buNone/>
            </a:pPr>
            <a:r>
              <a:rPr lang="hr-HR" dirty="0" smtClean="0"/>
              <a:t>   za </a:t>
            </a:r>
            <a:r>
              <a:rPr lang="hr-HR" dirty="0"/>
              <a:t>brzo i točno izvođenje </a:t>
            </a:r>
            <a:r>
              <a:rPr lang="hr-HR" dirty="0" smtClean="0"/>
              <a:t>      niza</a:t>
            </a:r>
            <a:r>
              <a:rPr lang="hr-HR" dirty="0"/>
              <a:t> </a:t>
            </a:r>
            <a:r>
              <a:rPr lang="hr-HR" dirty="0">
                <a:hlinkClick r:id="rId3" tooltip="Sustav"/>
              </a:rPr>
              <a:t>sustavno</a:t>
            </a:r>
            <a:r>
              <a:rPr lang="hr-HR" dirty="0"/>
              <a:t> </a:t>
            </a:r>
            <a:r>
              <a:rPr lang="hr-HR" dirty="0" smtClean="0"/>
              <a:t>organiziranih</a:t>
            </a:r>
          </a:p>
          <a:p>
            <a:pPr marL="45720" indent="0">
              <a:buNone/>
            </a:pPr>
            <a:r>
              <a:rPr lang="hr-HR" dirty="0"/>
              <a:t> </a:t>
            </a:r>
            <a:r>
              <a:rPr lang="hr-HR" dirty="0" smtClean="0"/>
              <a:t>  </a:t>
            </a:r>
            <a:r>
              <a:rPr lang="hr-HR" dirty="0"/>
              <a:t> </a:t>
            </a:r>
            <a:r>
              <a:rPr lang="hr-HR" dirty="0" smtClean="0">
                <a:hlinkClick r:id="rId4" tooltip="Operacija (stranica ne postoji)"/>
              </a:rPr>
              <a:t>operacija</a:t>
            </a:r>
            <a:r>
              <a:rPr lang="hr-HR" dirty="0"/>
              <a:t> </a:t>
            </a:r>
            <a:r>
              <a:rPr lang="hr-HR" dirty="0" smtClean="0"/>
              <a:t>ili </a:t>
            </a:r>
            <a:r>
              <a:rPr lang="hr-HR" dirty="0"/>
              <a:t>sklopova </a:t>
            </a:r>
            <a:endParaRPr lang="hr-HR" dirty="0" smtClean="0"/>
          </a:p>
          <a:p>
            <a:pPr marL="45720" indent="0">
              <a:buNone/>
            </a:pPr>
            <a:r>
              <a:rPr lang="hr-HR" dirty="0"/>
              <a:t> </a:t>
            </a:r>
            <a:r>
              <a:rPr lang="hr-HR" dirty="0" smtClean="0"/>
              <a:t>  operacija </a:t>
            </a:r>
            <a:r>
              <a:rPr lang="hr-HR" dirty="0"/>
              <a:t>za lakše </a:t>
            </a:r>
            <a:r>
              <a:rPr lang="hr-HR" dirty="0" smtClean="0"/>
              <a:t>i</a:t>
            </a:r>
          </a:p>
          <a:p>
            <a:pPr marL="45720" indent="0">
              <a:buNone/>
            </a:pPr>
            <a:r>
              <a:rPr lang="hr-HR" dirty="0" smtClean="0"/>
              <a:t> </a:t>
            </a:r>
            <a:r>
              <a:rPr lang="hr-HR" dirty="0"/>
              <a:t>uspješnije </a:t>
            </a:r>
            <a:r>
              <a:rPr lang="hr-HR" dirty="0" smtClean="0"/>
              <a:t>obavljanje</a:t>
            </a:r>
          </a:p>
          <a:p>
            <a:pPr marL="45720" indent="0">
              <a:buNone/>
            </a:pPr>
            <a:r>
              <a:rPr lang="hr-HR" dirty="0" smtClean="0"/>
              <a:t> </a:t>
            </a:r>
            <a:r>
              <a:rPr lang="hr-HR" dirty="0"/>
              <a:t>nekog zadatka. </a:t>
            </a:r>
          </a:p>
        </p:txBody>
      </p:sp>
      <p:pic>
        <p:nvPicPr>
          <p:cNvPr id="3074" name="Picture 2" descr="http://t2.gstatic.com/images?q=tbn:ANd9GcRFmU7SGk4ouIV-GdFgnSLKq5kTetLyxy9ATwZC3X272W5jQA0i7kuDc7j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12085">
            <a:off x="4932040" y="3140968"/>
            <a:ext cx="3069269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43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73030" y="548680"/>
            <a:ext cx="6512511" cy="1143000"/>
          </a:xfrm>
        </p:spPr>
        <p:txBody>
          <a:bodyPr/>
          <a:lstStyle/>
          <a:p>
            <a:r>
              <a:rPr lang="hr-HR" sz="4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ŠTO SU TO KOMPETENCIJE</a:t>
            </a:r>
            <a:endParaRPr lang="hr-HR" sz="40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1259632" y="1844824"/>
            <a:ext cx="6400800" cy="3474720"/>
          </a:xfrm>
        </p:spPr>
        <p:txBody>
          <a:bodyPr/>
          <a:lstStyle/>
          <a:p>
            <a:r>
              <a:rPr lang="hr-HR" sz="2400" dirty="0" smtClean="0"/>
              <a:t>Kombinacija </a:t>
            </a:r>
            <a:r>
              <a:rPr lang="hr-HR" sz="2400" dirty="0"/>
              <a:t>znanja, vještina, stavova, vrijednosti i navika koje omogućuju pojedincu da aktivno i efikasno djeluje u određenoj (specifičnoj) situaciji, odnosno profesiji</a:t>
            </a:r>
          </a:p>
          <a:p>
            <a:endParaRPr lang="hr-HR" dirty="0"/>
          </a:p>
        </p:txBody>
      </p:sp>
      <p:pic>
        <p:nvPicPr>
          <p:cNvPr id="2050" name="Picture 2" descr="http://e.foi.hr/wiki/blog/Sandra_k/files/2009/10/buisnes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1582">
            <a:off x="3347864" y="3861048"/>
            <a:ext cx="3333750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71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6512511" cy="1143000"/>
          </a:xfrm>
        </p:spPr>
        <p:txBody>
          <a:bodyPr/>
          <a:lstStyle/>
          <a:p>
            <a:r>
              <a:rPr lang="hr-HR" dirty="0" smtClean="0">
                <a:solidFill>
                  <a:srgbClr val="FFC000"/>
                </a:solidFill>
              </a:rPr>
              <a:t>ŠTO JE TO UČITELJ</a:t>
            </a:r>
            <a:endParaRPr lang="hr-HR" dirty="0">
              <a:solidFill>
                <a:srgbClr val="FFC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683568" y="1556792"/>
            <a:ext cx="7272808" cy="4680520"/>
          </a:xfrm>
        </p:spPr>
        <p:txBody>
          <a:bodyPr>
            <a:normAutofit/>
          </a:bodyPr>
          <a:lstStyle/>
          <a:p>
            <a:r>
              <a:rPr lang="vi-VN" b="1" dirty="0"/>
              <a:t>Učitelj</a:t>
            </a:r>
            <a:r>
              <a:rPr lang="vi-VN" dirty="0"/>
              <a:t> (tj. nastavnik, </a:t>
            </a:r>
            <a:r>
              <a:rPr lang="vi-VN" dirty="0">
                <a:hlinkClick r:id="rId2" tooltip="Profesor"/>
              </a:rPr>
              <a:t>profesor</a:t>
            </a:r>
            <a:r>
              <a:rPr lang="vi-VN" dirty="0"/>
              <a:t>, odgajatelj, itd.) je stručna osoba visokih radnih, obrazovnih i </a:t>
            </a:r>
            <a:r>
              <a:rPr lang="vi-VN" dirty="0">
                <a:hlinkClick r:id="rId3" tooltip="Etika"/>
              </a:rPr>
              <a:t>etičkih</a:t>
            </a:r>
            <a:r>
              <a:rPr lang="vi-VN" dirty="0"/>
              <a:t> kvaliteta educirana za rad u vrtiću, školi ili fakultetu za određen predmet. On mora udovoljiti nizu specifičnih zahtjeva kao što su: svjesna </a:t>
            </a:r>
            <a:r>
              <a:rPr lang="vi-VN" dirty="0">
                <a:hlinkClick r:id="rId4" tooltip="Motivacija"/>
              </a:rPr>
              <a:t>motiviranost</a:t>
            </a:r>
            <a:r>
              <a:rPr lang="vi-VN" dirty="0"/>
              <a:t> za zvanje, potpuniji sustav općeg i stručnog </a:t>
            </a:r>
            <a:r>
              <a:rPr lang="vi-VN" dirty="0">
                <a:hlinkClick r:id="rId5" tooltip="Obrazovanje"/>
              </a:rPr>
              <a:t>obrazovanja</a:t>
            </a:r>
            <a:r>
              <a:rPr lang="vi-VN" dirty="0"/>
              <a:t>, visoke </a:t>
            </a:r>
            <a:r>
              <a:rPr lang="vi-VN" dirty="0">
                <a:hlinkClick r:id="rId6" tooltip="Inteligencija"/>
              </a:rPr>
              <a:t>intelektualne</a:t>
            </a:r>
            <a:r>
              <a:rPr lang="vi-VN" dirty="0"/>
              <a:t> sposobnosti, </a:t>
            </a:r>
            <a:endParaRPr lang="hr-HR" dirty="0" smtClean="0"/>
          </a:p>
          <a:p>
            <a:pPr marL="45720" indent="0">
              <a:buNone/>
            </a:pPr>
            <a:r>
              <a:rPr lang="hr-HR" dirty="0"/>
              <a:t> </a:t>
            </a:r>
            <a:r>
              <a:rPr lang="hr-HR" dirty="0" smtClean="0"/>
              <a:t>  </a:t>
            </a:r>
            <a:r>
              <a:rPr lang="vi-VN" dirty="0" smtClean="0"/>
              <a:t>crte </a:t>
            </a:r>
            <a:r>
              <a:rPr lang="vi-VN" dirty="0"/>
              <a:t>ličnosti adekvatne sustavu </a:t>
            </a:r>
            <a:r>
              <a:rPr lang="vi-VN" dirty="0" smtClean="0"/>
              <a:t>vrijednosti</a:t>
            </a:r>
            <a:endParaRPr lang="hr-HR" dirty="0" smtClean="0"/>
          </a:p>
          <a:p>
            <a:pPr marL="45720" indent="0">
              <a:buNone/>
            </a:pPr>
            <a:r>
              <a:rPr lang="hr-HR" dirty="0"/>
              <a:t> </a:t>
            </a:r>
            <a:r>
              <a:rPr lang="hr-HR" dirty="0" smtClean="0"/>
              <a:t> </a:t>
            </a:r>
            <a:r>
              <a:rPr lang="vi-VN" dirty="0" smtClean="0"/>
              <a:t> </a:t>
            </a:r>
            <a:r>
              <a:rPr lang="vi-VN" dirty="0"/>
              <a:t>u društvu, visoku razinu zrelosti ličnosti</a:t>
            </a:r>
            <a:r>
              <a:rPr lang="vi-VN" dirty="0" smtClean="0"/>
              <a:t>,</a:t>
            </a:r>
            <a:endParaRPr lang="hr-HR" dirty="0" smtClean="0"/>
          </a:p>
          <a:p>
            <a:pPr marL="45720" indent="0">
              <a:buNone/>
            </a:pPr>
            <a:r>
              <a:rPr lang="hr-HR" dirty="0"/>
              <a:t> </a:t>
            </a:r>
            <a:r>
              <a:rPr lang="hr-HR" dirty="0" smtClean="0"/>
              <a:t>  </a:t>
            </a:r>
            <a:r>
              <a:rPr lang="vi-VN" dirty="0" smtClean="0"/>
              <a:t> </a:t>
            </a:r>
            <a:r>
              <a:rPr lang="vi-VN" dirty="0"/>
              <a:t>te visoku razinu osobne kulture</a:t>
            </a:r>
            <a:r>
              <a:rPr lang="vi-VN" dirty="0" smtClean="0"/>
              <a:t>.</a:t>
            </a:r>
            <a:endParaRPr lang="vi-VN" dirty="0"/>
          </a:p>
        </p:txBody>
      </p:sp>
      <p:pic>
        <p:nvPicPr>
          <p:cNvPr id="4098" name="Picture 2" descr="http://os-luka-sesvete.skole.hr/upload/os-luka-sesvete/images/multistatic/110/Image/teacher-degre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1777">
            <a:off x="6653425" y="3892649"/>
            <a:ext cx="2914603" cy="2835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043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r>
              <a:rPr lang="hr-HR" sz="4400" b="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Još malo o učitelju</a:t>
            </a:r>
            <a:endParaRPr lang="hr-HR" sz="4400" b="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755576" y="1556792"/>
            <a:ext cx="7272808" cy="4824536"/>
          </a:xfrm>
        </p:spPr>
        <p:txBody>
          <a:bodyPr>
            <a:normAutofit fontScale="92500"/>
          </a:bodyPr>
          <a:lstStyle/>
          <a:p>
            <a:r>
              <a:rPr lang="vi-VN" sz="2400" dirty="0"/>
              <a:t>Suvremeni učitelj je organizator i voditelj nastavnog procesa, koordinator i mentor, </a:t>
            </a:r>
            <a:r>
              <a:rPr lang="vi-VN" sz="2400" dirty="0">
                <a:hlinkClick r:id="rId2" tooltip="Motivacija"/>
              </a:rPr>
              <a:t>motivator</a:t>
            </a:r>
            <a:r>
              <a:rPr lang="vi-VN" sz="2400" dirty="0"/>
              <a:t>, ravnopravni suradnik i dr. Njegova primarna uloga je da </a:t>
            </a:r>
            <a:r>
              <a:rPr lang="vi-VN" sz="2400" dirty="0">
                <a:hlinkClick r:id="rId3" tooltip="Učenik"/>
              </a:rPr>
              <a:t>učenicima</a:t>
            </a:r>
            <a:r>
              <a:rPr lang="vi-VN" sz="2400" dirty="0"/>
              <a:t> bude od pomoći u razvoju svih njihovih fizičkih i psihičkih potencijala te da im pomogne u dostizanju individualnog maksimuma.</a:t>
            </a:r>
          </a:p>
          <a:p>
            <a:r>
              <a:rPr lang="vi-VN" sz="2400" dirty="0"/>
              <a:t>Suvremeni zahtjevi i dalje afirmiraju pojedince kao kreativce i inicijatore, ali sada se više traži timski rad učitelja. Učitelji se konstantno profesionalno usvršavaju, kako bi što bolje odgovorili novim zahtjevima </a:t>
            </a:r>
            <a:r>
              <a:rPr lang="vi-VN" sz="2400" dirty="0">
                <a:hlinkClick r:id="rId4" tooltip="Društvo"/>
              </a:rPr>
              <a:t>društva</a:t>
            </a:r>
            <a:r>
              <a:rPr lang="vi-VN" sz="2400" dirty="0"/>
              <a:t>.</a:t>
            </a:r>
          </a:p>
          <a:p>
            <a:pPr marL="45720" indent="0">
              <a:buNone/>
            </a:pPr>
            <a:r>
              <a:rPr lang="vi-VN" dirty="0"/>
              <a:t/>
            </a:r>
            <a:br>
              <a:rPr lang="vi-VN" dirty="0"/>
            </a:b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77219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6512511" cy="1143000"/>
          </a:xfrm>
        </p:spPr>
        <p:txBody>
          <a:bodyPr/>
          <a:lstStyle/>
          <a:p>
            <a:r>
              <a:rPr lang="hr-HR" sz="4000" dirty="0" smtClean="0">
                <a:solidFill>
                  <a:schemeClr val="accent4"/>
                </a:solidFill>
              </a:rPr>
              <a:t>ŠTO JE TO DOBRA NASTAVA</a:t>
            </a:r>
            <a:endParaRPr lang="hr-HR" sz="4000" dirty="0">
              <a:solidFill>
                <a:schemeClr val="accent4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1043608" y="3169528"/>
            <a:ext cx="6400800" cy="3474720"/>
          </a:xfrm>
        </p:spPr>
        <p:txBody>
          <a:bodyPr/>
          <a:lstStyle/>
          <a:p>
            <a:r>
              <a:rPr lang="hr-HR" dirty="0"/>
              <a:t>dobar učitelj, dobra priprema, pozitivno ozračje, kvalitetna komunikacija, izmjena metoda, poštivanje </a:t>
            </a:r>
            <a:r>
              <a:rPr lang="hr-HR" dirty="0" smtClean="0"/>
              <a:t>individualnih </a:t>
            </a:r>
            <a:r>
              <a:rPr lang="hr-HR" dirty="0"/>
              <a:t>mogućnosti i interesa, jasni kriteriji</a:t>
            </a:r>
            <a:r>
              <a:rPr lang="hr-HR" dirty="0" smtClean="0"/>
              <a:t>,…</a:t>
            </a:r>
            <a:endParaRPr lang="hr-HR" dirty="0"/>
          </a:p>
        </p:txBody>
      </p:sp>
      <p:pic>
        <p:nvPicPr>
          <p:cNvPr id="5122" name="Picture 2" descr="http://www.nemosvjerovat.com/upload/tezak_posao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80" y="1124744"/>
            <a:ext cx="2927442" cy="1921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os-tucepi.skole.hr/upload/os-tucepi/images/multistatic/62/Image/fani%20terenska%20nastava/ftn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04048" y="4653136"/>
            <a:ext cx="3194226" cy="17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90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lazno strujanje">
  <a:themeElements>
    <a:clrScheme name="Mlazno strujanj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Mlazno strujanje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lazno strujanj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261</TotalTime>
  <Words>950</Words>
  <Application>Microsoft Office PowerPoint</Application>
  <PresentationFormat>Prikaz na zaslonu (4:3)</PresentationFormat>
  <Paragraphs>248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33</vt:i4>
      </vt:variant>
    </vt:vector>
  </HeadingPairs>
  <TitlesOfParts>
    <vt:vector size="34" baseType="lpstr">
      <vt:lpstr>Mlazno strujanje</vt:lpstr>
      <vt:lpstr>VJEŠTINE (KOMPETENCIJE) UČITELJA POTREBNE ZA IZVOĐENJE DOBRE NASTAVE</vt:lpstr>
      <vt:lpstr>SADRŽAJ PREDAVANJA</vt:lpstr>
      <vt:lpstr>CILJ RADA/ PREDAVANJA</vt:lpstr>
      <vt:lpstr>RADIONICA</vt:lpstr>
      <vt:lpstr>ŠTO SU TO VJEŠTINE</vt:lpstr>
      <vt:lpstr>ŠTO SU TO KOMPETENCIJE</vt:lpstr>
      <vt:lpstr>ŠTO JE TO UČITELJ</vt:lpstr>
      <vt:lpstr>Još malo o učitelju</vt:lpstr>
      <vt:lpstr>ŠTO JE TO DOBRA NASTAVA</vt:lpstr>
      <vt:lpstr>OSOBINE LIČNOSTI UČITELJA</vt:lpstr>
      <vt:lpstr>RADIONICA</vt:lpstr>
      <vt:lpstr>KARAKTERISTIKE, SPOSOBNOSTI, VJEŠTINE, KOMPETENCIJE</vt:lpstr>
      <vt:lpstr>POTREBNE KOMPETENCIJE</vt:lpstr>
      <vt:lpstr>PROFESIONALNE KOMPETENCIJE</vt:lpstr>
      <vt:lpstr>PLANIRANJE RADA</vt:lpstr>
      <vt:lpstr>IZVOĐENJE RADA</vt:lpstr>
      <vt:lpstr>INTERAKCIJA S UČENICIMA </vt:lpstr>
      <vt:lpstr>DRUGI OBLICI NASTAVE </vt:lpstr>
      <vt:lpstr>SAMOVREDNOVANJE  </vt:lpstr>
      <vt:lpstr>SURADNJA S KOLEGAMA </vt:lpstr>
      <vt:lpstr>USAVRŠAVANJE </vt:lpstr>
      <vt:lpstr>Suradnja s roditeljima</vt:lpstr>
      <vt:lpstr>ŽIVOTNE KOMPETENCIJE</vt:lpstr>
      <vt:lpstr>KOMPETENCIJE POTREBNE ZA IZVOĐENJE DOBRE NASTAVE </vt:lpstr>
      <vt:lpstr>Poznavanje struke </vt:lpstr>
      <vt:lpstr>Poznavanje pedagoško – didaktičko- metodičkih područja </vt:lpstr>
      <vt:lpstr>Upravljanje razredom  </vt:lpstr>
      <vt:lpstr>Motivacija </vt:lpstr>
      <vt:lpstr>Vrednovanje učeničkih mogućnosti </vt:lpstr>
      <vt:lpstr>UMJESTO ZAKLJUČKA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VJEŠTINE (KOMPETENCIJE) UČITELJA POTREBNE ZA IZVOĐENJE DOBRE NASTAVE</dc:title>
  <dc:creator>škola</dc:creator>
  <cp:lastModifiedBy>škola</cp:lastModifiedBy>
  <cp:revision>45</cp:revision>
  <dcterms:created xsi:type="dcterms:W3CDTF">2012-01-19T08:30:07Z</dcterms:created>
  <dcterms:modified xsi:type="dcterms:W3CDTF">2012-03-15T07:48:30Z</dcterms:modified>
</cp:coreProperties>
</file>