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519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176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42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6465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2051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799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2520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220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575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426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749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509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992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608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640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797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040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AA56C8-1ECF-4CEB-B2EF-40F711EBFCDF}" type="datetimeFigureOut">
              <a:rPr lang="hr-HR" smtClean="0"/>
              <a:t>22.4.2021.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56102F-FADD-48FB-814E-5587E9BFB2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304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BCBF2-1F02-4D08-B5D0-F32BFEEC5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2095" y="1195242"/>
            <a:ext cx="8574622" cy="2616199"/>
          </a:xfrm>
        </p:spPr>
        <p:txBody>
          <a:bodyPr/>
          <a:lstStyle/>
          <a:p>
            <a:r>
              <a:rPr lang="hr-HR" dirty="0">
                <a:latin typeface="Berlin Sans FB Demi" panose="020E0802020502020306" pitchFamily="34" charset="0"/>
                <a:cs typeface="BrowalliaUPC" panose="020B0502040204020203" pitchFamily="34" charset="-34"/>
              </a:rPr>
              <a:t>VREDNOVANJE U ONLINE NASTAVI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115CF3B-BF13-430F-9237-870C5B17B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0628" y="3928174"/>
            <a:ext cx="6987645" cy="1388534"/>
          </a:xfrm>
        </p:spPr>
        <p:txBody>
          <a:bodyPr/>
          <a:lstStyle/>
          <a:p>
            <a:r>
              <a:rPr lang="hr-HR" dirty="0">
                <a:latin typeface="Berlin Sans FB Demi" panose="020E0802020502020306" pitchFamily="34" charset="0"/>
              </a:rPr>
              <a:t>Prezentaciju pripremila : Ingrid Šimičić, pedagoginja Škole</a:t>
            </a:r>
          </a:p>
          <a:p>
            <a:r>
              <a:rPr lang="hr-HR" dirty="0">
                <a:latin typeface="Berlin Sans FB Demi" panose="020E0802020502020306" pitchFamily="34" charset="0"/>
              </a:rPr>
              <a:t>travanj, 2020.</a:t>
            </a:r>
          </a:p>
        </p:txBody>
      </p:sp>
    </p:spTree>
    <p:extLst>
      <p:ext uri="{BB962C8B-B14F-4D97-AF65-F5344CB8AC3E}">
        <p14:creationId xmlns:p14="http://schemas.microsoft.com/office/powerpoint/2010/main" val="1555794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8391C7-F5DE-4787-9A9B-72BE083AF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967" y="-285325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dirty="0">
                <a:latin typeface="Berlin Sans FB Demi" panose="020E0802020502020306" pitchFamily="34" charset="0"/>
              </a:rPr>
              <a:t>NAČINI VREDNOVANJA /OCJENJIVANJA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3A0492-88B9-4A77-B219-E5D7C9A8B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743960"/>
            <a:ext cx="10515600" cy="526015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rgbClr val="FF0000"/>
                </a:solidFill>
              </a:rPr>
              <a:t>SAMOPROVJERE </a:t>
            </a:r>
            <a:r>
              <a:rPr lang="hr-HR" dirty="0"/>
              <a:t> (kvizovi, upitnici, rubrike…)</a:t>
            </a:r>
          </a:p>
          <a:p>
            <a:pPr marL="457200" lvl="1" indent="0">
              <a:buNone/>
            </a:pPr>
            <a:r>
              <a:rPr lang="hr-HR" dirty="0"/>
              <a:t>- Služe kao ponavljanje, utvrđivanje, kao pomoć prije pristupanja samom testu. Koristi se u vrednovanju za  učenje i kao učenje.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rgbClr val="FF0000"/>
                </a:solidFill>
              </a:rPr>
              <a:t>SAMOSTALAN RAD UČENIKA </a:t>
            </a:r>
            <a:r>
              <a:rPr lang="hr-HR" dirty="0"/>
              <a:t>(plakat, </a:t>
            </a:r>
            <a:r>
              <a:rPr lang="hr-HR" dirty="0" err="1"/>
              <a:t>ppt</a:t>
            </a:r>
            <a:r>
              <a:rPr lang="hr-HR" dirty="0"/>
              <a:t>, mentalna mapa, referat,…)</a:t>
            </a:r>
          </a:p>
          <a:p>
            <a:pPr marL="0" indent="0">
              <a:buNone/>
            </a:pPr>
            <a:r>
              <a:rPr lang="hr-HR" dirty="0"/>
              <a:t>	- Posebno bi bilo vrijedno da učenici samostalno istražuju i pretražuju izvore na internetu. Nakon prikupljanja informacija iz različitih kvalitetnih izvora trebali bi moći napisati samostalni rad.</a:t>
            </a:r>
          </a:p>
          <a:p>
            <a:pPr marL="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rgbClr val="FF0000"/>
                </a:solidFill>
              </a:rPr>
              <a:t>RAD U TIMU </a:t>
            </a:r>
            <a:r>
              <a:rPr lang="hr-HR" dirty="0"/>
              <a:t>(plakat, </a:t>
            </a:r>
            <a:r>
              <a:rPr lang="hr-HR" dirty="0" err="1"/>
              <a:t>ppt</a:t>
            </a:r>
            <a:r>
              <a:rPr lang="hr-HR" dirty="0"/>
              <a:t>, mentalna mapa, referat,…)</a:t>
            </a:r>
          </a:p>
          <a:p>
            <a:pPr marL="0" indent="0">
              <a:buNone/>
            </a:pPr>
            <a:r>
              <a:rPr lang="hr-HR" dirty="0"/>
              <a:t>	- oformiti parove ili grupe učenika koji bi radili na nekom zadatku, „istraživanju”, tijekom kojega vi pomažete, pratite, </a:t>
            </a:r>
            <a:r>
              <a:rPr lang="hr-HR" dirty="0" err="1"/>
              <a:t>mentorirate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rgbClr val="FF0000"/>
                </a:solidFill>
              </a:rPr>
              <a:t>IZLAGANJE</a:t>
            </a:r>
            <a:r>
              <a:rPr lang="hr-HR" dirty="0"/>
              <a:t> – učenik nakon izrade svoga rada izlaže na videokonferenciji</a:t>
            </a:r>
          </a:p>
          <a:p>
            <a:pPr marL="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rgbClr val="FF0000"/>
                </a:solidFill>
              </a:rPr>
              <a:t>DIGITALNI ALATI </a:t>
            </a:r>
            <a:r>
              <a:rPr lang="hr-HR" dirty="0"/>
              <a:t>– radi autentičnosti, ograničiti vrijeme rješavanja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lvl="1">
              <a:buFont typeface="Wingdings" panose="05000000000000000000" pitchFamily="2" charset="2"/>
              <a:buChar char="q"/>
            </a:pPr>
            <a:endParaRPr lang="hr-HR" dirty="0"/>
          </a:p>
          <a:p>
            <a:pPr lvl="1"/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3967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0BBDF9-EB41-4B62-8CA3-E51EE2CC3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10450" y="597339"/>
            <a:ext cx="10515600" cy="1325563"/>
          </a:xfrm>
        </p:spPr>
        <p:txBody>
          <a:bodyPr/>
          <a:lstStyle/>
          <a:p>
            <a:r>
              <a:rPr lang="hr-HR" dirty="0">
                <a:latin typeface="Berlin Sans FB Demi" panose="020E0802020502020306" pitchFamily="34" charset="0"/>
              </a:rPr>
              <a:t>BROJ OCJENA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96844A-4E82-4FB7-BA8B-8B997E5B7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4619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>
                <a:solidFill>
                  <a:srgbClr val="FF0000"/>
                </a:solidFill>
              </a:rPr>
              <a:t>Preporuka je barem 2 ocjene do kraja nastavne godine.</a:t>
            </a:r>
          </a:p>
        </p:txBody>
      </p:sp>
    </p:spTree>
    <p:extLst>
      <p:ext uri="{BB962C8B-B14F-4D97-AF65-F5344CB8AC3E}">
        <p14:creationId xmlns:p14="http://schemas.microsoft.com/office/powerpoint/2010/main" val="3256759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8D86CF-DC75-4D85-A0D4-41D1F4C2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1043" y="190500"/>
            <a:ext cx="10018713" cy="1752599"/>
          </a:xfrm>
        </p:spPr>
        <p:txBody>
          <a:bodyPr/>
          <a:lstStyle/>
          <a:p>
            <a:r>
              <a:rPr lang="hr-HR" dirty="0">
                <a:latin typeface="Berlin Sans FB Demi" panose="020E0802020502020306" pitchFamily="34" charset="0"/>
              </a:rPr>
              <a:t>RAZREDNA NASTAVA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6E8757-5243-4D8F-9834-B1B7A4973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0966" y="1790701"/>
            <a:ext cx="10018713" cy="4365002"/>
          </a:xfrm>
        </p:spPr>
        <p:txBody>
          <a:bodyPr>
            <a:normAutofit fontScale="92500"/>
          </a:bodyPr>
          <a:lstStyle/>
          <a:p>
            <a:r>
              <a:rPr lang="hr-HR" dirty="0"/>
              <a:t>Budući da se u razrednoj nastavi komunikacija učenika i učitelja uglavnom odvija posredstvom roditelja, nije nužno imati u svim nastavnim cjelinama svih nastavnih predmeta brojčane ocjene u ovom razdoblju u kojem se provodi nastava na daljinu.</a:t>
            </a:r>
          </a:p>
          <a:p>
            <a:r>
              <a:rPr lang="hr-HR" dirty="0"/>
              <a:t>Također, nije potrebno provesti sve planirane provjere znanja i vještina.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Za razrednu nastavu dovoljno je pratiti aktivnost učenika – jesu li sve zadaće i vježbe izrađene te dati učenicima da naprave neki od kompleksnijih zadataka koji služi sintezi znanja, a poticajni su za učenje (izrada plakata, umnih mapa, crteža, sastavaka, kvizova).</a:t>
            </a:r>
          </a:p>
          <a:p>
            <a:r>
              <a:rPr lang="hr-HR" dirty="0"/>
              <a:t>Naglašavamo da u razrednoj nastavi ne treba učenika usmeno ispitati tijekom nastave na daljinu.</a:t>
            </a:r>
          </a:p>
        </p:txBody>
      </p:sp>
    </p:spTree>
    <p:extLst>
      <p:ext uri="{BB962C8B-B14F-4D97-AF65-F5344CB8AC3E}">
        <p14:creationId xmlns:p14="http://schemas.microsoft.com/office/powerpoint/2010/main" val="2368774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07227C-D032-407E-86D1-61B4DCABD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583" y="913731"/>
            <a:ext cx="10515600" cy="435133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hr-HR" dirty="0"/>
              <a:t>Ako epidemiološka situacija i provođenje nastave na daljinu to budu zahtijevali, Ministarstvo će predložiti izmjenu Zakona o odgoju i obrazovanju te omogućiti da se ne izvodi zaključna ocjena u razrednoj nastavi i odgojnim predmetima u predmetnoj nastavi u osnovnoj školi (Tjelesna i zdravstvena kultura, Glazbena kultura, Likovna kultura).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1559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D3FF4C-2E89-4247-BF1E-E3BB4CD95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736" y="18255"/>
            <a:ext cx="10515600" cy="1325563"/>
          </a:xfrm>
        </p:spPr>
        <p:txBody>
          <a:bodyPr>
            <a:normAutofit/>
          </a:bodyPr>
          <a:lstStyle/>
          <a:p>
            <a:r>
              <a:rPr lang="hr-HR" sz="4400" dirty="0">
                <a:latin typeface="Blackadder ITC" panose="04020505051007020D02" pitchFamily="82" charset="0"/>
              </a:rPr>
              <a:t>I za kraj…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F99776-FBAD-465B-AD8C-ECC61D647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668" y="1198107"/>
            <a:ext cx="10515600" cy="5008039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Nitko nije kriv za novonastalu situaciju</a:t>
            </a:r>
          </a:p>
          <a:p>
            <a:r>
              <a:rPr lang="hr-HR" dirty="0"/>
              <a:t>Učenici koji sabotiraju stvarnu nastavu, sabotirati će i online nastavu</a:t>
            </a:r>
          </a:p>
          <a:p>
            <a:r>
              <a:rPr lang="hr-HR" dirty="0"/>
              <a:t>Lakši način vrednovanja, bio bi - zadržati uspjeh učenika koji su pokazali i do sada (do početka nastave na daljinu)</a:t>
            </a:r>
          </a:p>
          <a:p>
            <a:r>
              <a:rPr lang="hr-HR" dirty="0"/>
              <a:t>Smanjite sadržaje</a:t>
            </a:r>
          </a:p>
          <a:p>
            <a:r>
              <a:rPr lang="hr-HR" dirty="0"/>
              <a:t>Imajte na umu da putem vaše PRIPREME koje im šaljete, toj djeci ostaju svi tipovi nastave : i obrada, utvrđivanje, sistematiziranje, ponavljanje, učenje, ispitivanje, i domaće zadaće</a:t>
            </a:r>
          </a:p>
          <a:p>
            <a:r>
              <a:rPr lang="hr-HR" dirty="0"/>
              <a:t>Sjetite se samo kada kažete djeci „napišite naslov”, a oni pitaju a kojim slovima, a gdje, šta na drugu stranu, a može ispod ovoga, a da li treba i datum, </a:t>
            </a:r>
            <a:r>
              <a:rPr lang="hr-HR" dirty="0" err="1"/>
              <a:t>itd</a:t>
            </a:r>
            <a:r>
              <a:rPr lang="hr-HR" dirty="0"/>
              <a:t>, itd.</a:t>
            </a:r>
          </a:p>
          <a:p>
            <a:pPr lvl="0"/>
            <a:r>
              <a:rPr lang="hr-HR" dirty="0"/>
              <a:t>A zamislite kako im je sada kada baš sve trebaju sami i svaki predmet.</a:t>
            </a:r>
          </a:p>
          <a:p>
            <a:pPr lvl="0"/>
            <a:r>
              <a:rPr lang="hr-HR" dirty="0"/>
              <a:t> Ako je neki učenik slikao tuđi rad, to nije fer, ali  se taj učenik makar potrudio i to napraviti, što nije strašno za pojedine učenike koji žive u groznim uvjetima i imaju nepismene roditelje kojima nije stalo.</a:t>
            </a:r>
          </a:p>
          <a:p>
            <a:pPr lvl="0"/>
            <a:r>
              <a:rPr lang="hr-HR" dirty="0"/>
              <a:t>I ja se još učim ponašati na </a:t>
            </a:r>
            <a:r>
              <a:rPr lang="hr-HR" dirty="0" err="1"/>
              <a:t>Teamsima</a:t>
            </a:r>
            <a:r>
              <a:rPr lang="hr-HR" dirty="0"/>
              <a:t>, a zamislite djeci kojima je to prvi susret sa nekim alatom</a:t>
            </a:r>
          </a:p>
          <a:p>
            <a:r>
              <a:rPr lang="hr-HR" dirty="0"/>
              <a:t>Kao što sam nedavno rekla, a potvrđuje 13. slajd- još će promijeniti Zakon o ocjenjivanju u RN- bez ocjena 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168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675E93-E2C7-4F61-B723-D88DB9ED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222" y="-160506"/>
            <a:ext cx="10018713" cy="1752599"/>
          </a:xfrm>
        </p:spPr>
        <p:txBody>
          <a:bodyPr/>
          <a:lstStyle/>
          <a:p>
            <a:r>
              <a:rPr lang="hr-HR" i="1" dirty="0">
                <a:latin typeface="Berlin Sans FB Demi" panose="020E0802020502020306" pitchFamily="34" charset="0"/>
              </a:rPr>
              <a:t>U M J E S T O    U V O D 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6193DF-D704-47FC-B824-E116EE094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778" y="139169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Ova prezentacija je sažetak dokumenta MZO-a, na </a:t>
            </a:r>
            <a:r>
              <a:rPr lang="hr-HR" i="1" dirty="0"/>
              <a:t>temu „Vrednovanje u nastavi na daljinu”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Dokument je izašao u travnju 2020.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Dokument je POMOĆ i PREPORUKA za vrednovanje, dakle upute i smjernice.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Naravno, da uvijek možete koristiti svoje „mehanizme” ako su valjani, ostvarivi i pedagoški opravdani.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171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247B21-54CF-4680-B21D-AD7D49501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4037" y="964659"/>
            <a:ext cx="10018713" cy="3124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6600" i="1" dirty="0">
                <a:latin typeface="Berlin Sans FB Demi" panose="020E0802020502020306" pitchFamily="34" charset="0"/>
              </a:rPr>
              <a:t>P R E P O R U K E</a:t>
            </a:r>
          </a:p>
        </p:txBody>
      </p:sp>
    </p:spTree>
    <p:extLst>
      <p:ext uri="{BB962C8B-B14F-4D97-AF65-F5344CB8AC3E}">
        <p14:creationId xmlns:p14="http://schemas.microsoft.com/office/powerpoint/2010/main" val="3987512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E29FDF-22FA-42C9-A35F-E3975D207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974" y="646889"/>
            <a:ext cx="10515600" cy="5564221"/>
          </a:xfrm>
        </p:spPr>
        <p:txBody>
          <a:bodyPr/>
          <a:lstStyle/>
          <a:p>
            <a:r>
              <a:rPr lang="hr-HR" dirty="0"/>
              <a:t> Kod poučavanja i vrednovanja odrediti sadržaje koji su BITNI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 Osloboditi učenike sporednih detalja ili činjenica.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Vrednovanje može biti pisano, ali i usmeno.</a:t>
            </a:r>
          </a:p>
          <a:p>
            <a:endParaRPr lang="hr-HR" dirty="0"/>
          </a:p>
          <a:p>
            <a:r>
              <a:rPr lang="hr-HR" dirty="0"/>
              <a:t>Nije potrebno provesti sve planirane provjere znanja i vještina.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1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6F3C90-5E08-4AC2-A26A-0AAAD935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059" y="676210"/>
            <a:ext cx="10879318" cy="1020615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Berlin Sans FB Demi" panose="020E0802020502020306" pitchFamily="34" charset="0"/>
              </a:rPr>
              <a:t>USMENO ISPITIVANJE</a:t>
            </a:r>
            <a:br>
              <a:rPr lang="hr-HR" dirty="0"/>
            </a:br>
            <a:r>
              <a:rPr lang="hr-HR" dirty="0"/>
              <a:t>- ZA PREDMETE KOJI SE ODRŽAVAJU </a:t>
            </a:r>
            <a:r>
              <a:rPr lang="hr-HR" sz="4900" dirty="0">
                <a:solidFill>
                  <a:srgbClr val="C00000"/>
                </a:solidFill>
              </a:rPr>
              <a:t>4</a:t>
            </a:r>
            <a:r>
              <a:rPr lang="hr-HR" dirty="0"/>
              <a:t> SATA TJEDNO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0D206C-E137-4B57-8737-4F4DA0D66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3777" y="183045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/>
              <a:t>Za predmete u predmetnoj nastavi u osnovnoj školi koji imaju tjednu satnicu četiri sata tjedno, usmeno ispitivanje potrebno je provesti </a:t>
            </a:r>
            <a:r>
              <a:rPr lang="hr-HR" dirty="0">
                <a:solidFill>
                  <a:srgbClr val="FF0000"/>
                </a:solidFill>
              </a:rPr>
              <a:t>jedanput </a:t>
            </a:r>
            <a:r>
              <a:rPr lang="hr-HR" dirty="0"/>
              <a:t>do kraja nastavne godine, a posebno ukoliko nastavnik ili učenik imaju dvojbu oko zaključne ocjene, odnosno ukoliko nema dovoljno elemenata za zaključivanje ocjene.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4 sata tjedno – jedno usmeno ispitivanje</a:t>
            </a:r>
          </a:p>
        </p:txBody>
      </p:sp>
    </p:spTree>
    <p:extLst>
      <p:ext uri="{BB962C8B-B14F-4D97-AF65-F5344CB8AC3E}">
        <p14:creationId xmlns:p14="http://schemas.microsoft.com/office/powerpoint/2010/main" val="89176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FD96F3-7761-41F3-9114-35FB7AEF8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Berlin Sans FB Demi" panose="020E0802020502020306" pitchFamily="34" charset="0"/>
              </a:rPr>
              <a:t>USMENO ISPITIVANJE</a:t>
            </a:r>
            <a:br>
              <a:rPr lang="hr-HR" dirty="0"/>
            </a:br>
            <a:r>
              <a:rPr lang="hr-HR" dirty="0"/>
              <a:t>ZA PREDMETE KOJI SE ODRŽAVAJU </a:t>
            </a:r>
            <a:r>
              <a:rPr lang="hr-HR" sz="4900" dirty="0">
                <a:solidFill>
                  <a:srgbClr val="FF0000"/>
                </a:solidFill>
              </a:rPr>
              <a:t>3</a:t>
            </a:r>
            <a:r>
              <a:rPr lang="hr-HR" dirty="0"/>
              <a:t> SATA TJEDNO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5D0A28-30A1-41F8-854E-D7D3E79FD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/>
              <a:t>Preporuča se provesti ako se učenika tijekom nastave na</a:t>
            </a:r>
          </a:p>
          <a:p>
            <a:pPr marL="0" indent="0" algn="ctr">
              <a:buNone/>
            </a:pPr>
            <a:r>
              <a:rPr lang="hr-HR" dirty="0"/>
              <a:t>daljinu ocjenjuje zaključnom ocjenom odličan ili ako nastavnik procijeni da nema dovoljno elemenata za zaključivanje pozitivne ocjene.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3 sata – u slučaju dvojbi </a:t>
            </a:r>
          </a:p>
        </p:txBody>
      </p:sp>
    </p:spTree>
    <p:extLst>
      <p:ext uri="{BB962C8B-B14F-4D97-AF65-F5344CB8AC3E}">
        <p14:creationId xmlns:p14="http://schemas.microsoft.com/office/powerpoint/2010/main" val="2603364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42ECFF-0CB7-4E6C-BECC-9859A3B3C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318" y="731195"/>
            <a:ext cx="10018713" cy="35674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dirty="0"/>
              <a:t>U svim drugim slučajevima </a:t>
            </a:r>
          </a:p>
          <a:p>
            <a:pPr marL="0" indent="0" algn="ctr">
              <a:buNone/>
            </a:pPr>
            <a:r>
              <a:rPr lang="hr-HR" sz="2800" dirty="0">
                <a:solidFill>
                  <a:srgbClr val="FF0000"/>
                </a:solidFill>
              </a:rPr>
              <a:t>NE</a:t>
            </a:r>
          </a:p>
          <a:p>
            <a:pPr marL="0" indent="0" algn="ctr">
              <a:buNone/>
            </a:pPr>
            <a:r>
              <a:rPr lang="hr-HR" sz="2800" dirty="0"/>
              <a:t>upućuje se da nastavnik provodi usmeno ispitivanje tijekom izvođenja nastave na daljinu.</a:t>
            </a:r>
          </a:p>
        </p:txBody>
      </p:sp>
    </p:spTree>
    <p:extLst>
      <p:ext uri="{BB962C8B-B14F-4D97-AF65-F5344CB8AC3E}">
        <p14:creationId xmlns:p14="http://schemas.microsoft.com/office/powerpoint/2010/main" val="390724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CA0B1F-BA96-45AE-9FE3-9C36501B0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82685"/>
            <a:ext cx="10018713" cy="1752599"/>
          </a:xfrm>
        </p:spPr>
        <p:txBody>
          <a:bodyPr/>
          <a:lstStyle/>
          <a:p>
            <a:r>
              <a:rPr lang="hr-HR" dirty="0">
                <a:latin typeface="Berlin Sans FB Demi" panose="020E0802020502020306" pitchFamily="34" charset="0"/>
              </a:rPr>
              <a:t>PRIRODOSLOVLJE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03635F7-19CC-4E20-84FB-DEA5A3A6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66899"/>
            <a:ext cx="10018713" cy="31242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dirty="0"/>
              <a:t>U nastavi Matematike, Fizike i Kemije i sličnih predmeta moguće je provesti pisani oblik rješavanja tipičnih zadataka online uz ograničenje vremena i pomoću alata koji omogućavaju individualizaciju zadataka.</a:t>
            </a:r>
          </a:p>
          <a:p>
            <a:pPr marL="0" indent="0" algn="ctr">
              <a:buNone/>
            </a:pPr>
            <a:endParaRPr lang="hr-HR" dirty="0"/>
          </a:p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dirty="0"/>
              <a:t>U ovim predmetima, preporučuje se i pisani test, koji služi kao ponavljanje, i nakon toga se može organizirati  i usmeno ispitivanje /razgovor u kojem učitelj može učeniku razjasniti poteškoće koje su eventualno nastale tijekom rješavanja pisanog testa.</a:t>
            </a:r>
          </a:p>
        </p:txBody>
      </p:sp>
    </p:spTree>
    <p:extLst>
      <p:ext uri="{BB962C8B-B14F-4D97-AF65-F5344CB8AC3E}">
        <p14:creationId xmlns:p14="http://schemas.microsoft.com/office/powerpoint/2010/main" val="52922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D940FD-1D61-4FDE-B6E4-A67E7262D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681" y="0"/>
            <a:ext cx="10018713" cy="1752599"/>
          </a:xfrm>
        </p:spPr>
        <p:txBody>
          <a:bodyPr/>
          <a:lstStyle/>
          <a:p>
            <a:r>
              <a:rPr lang="hr-HR" dirty="0">
                <a:latin typeface="Berlin Sans FB Demi" panose="020E0802020502020306" pitchFamily="34" charset="0"/>
              </a:rPr>
              <a:t>HRVATSKI, ENGLESKI JEZIK…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509312-739C-492C-ACC1-9CA740522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287" y="1752599"/>
            <a:ext cx="10018713" cy="3124201"/>
          </a:xfrm>
        </p:spPr>
        <p:txBody>
          <a:bodyPr>
            <a:normAutofit/>
          </a:bodyPr>
          <a:lstStyle/>
          <a:p>
            <a:r>
              <a:rPr lang="hr-HR" sz="2800" dirty="0"/>
              <a:t>Bazirati učenje na cjeloživotnom učenju.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/>
              <a:t>Promišljati o naučenom.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/>
              <a:t>Pokušati razvijati više razine o naučenom, o sadržaju učenja.</a:t>
            </a:r>
          </a:p>
        </p:txBody>
      </p:sp>
    </p:spTree>
    <p:extLst>
      <p:ext uri="{BB962C8B-B14F-4D97-AF65-F5344CB8AC3E}">
        <p14:creationId xmlns:p14="http://schemas.microsoft.com/office/powerpoint/2010/main" val="995916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312</TotalTime>
  <Words>893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Paralaksa</vt:lpstr>
      <vt:lpstr>VREDNOVANJE U ONLINE NASTAVI</vt:lpstr>
      <vt:lpstr>U M J E S T O    U V O D A</vt:lpstr>
      <vt:lpstr>PowerPoint Presentation</vt:lpstr>
      <vt:lpstr>PowerPoint Presentation</vt:lpstr>
      <vt:lpstr>USMENO ISPITIVANJE - ZA PREDMETE KOJI SE ODRŽAVAJU 4 SATA TJEDNO</vt:lpstr>
      <vt:lpstr>USMENO ISPITIVANJE ZA PREDMETE KOJI SE ODRŽAVAJU 3 SATA TJEDNO</vt:lpstr>
      <vt:lpstr>PowerPoint Presentation</vt:lpstr>
      <vt:lpstr>PRIRODOSLOVLJE</vt:lpstr>
      <vt:lpstr>HRVATSKI, ENGLESKI JEZIK…</vt:lpstr>
      <vt:lpstr>NAČINI VREDNOVANJA /OCJENJIVANJA</vt:lpstr>
      <vt:lpstr>BROJ OCJENA</vt:lpstr>
      <vt:lpstr>RAZREDNA NASTAVA</vt:lpstr>
      <vt:lpstr>PowerPoint Presentation</vt:lpstr>
      <vt:lpstr>I za kraj…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VREDNOVANJE U ONLINE NASTAVI</dc:title>
  <dc:creator>Ingrid Šimičić</dc:creator>
  <cp:lastModifiedBy>Ingrid Šimičić</cp:lastModifiedBy>
  <cp:revision>23</cp:revision>
  <dcterms:created xsi:type="dcterms:W3CDTF">2020-04-06T08:44:05Z</dcterms:created>
  <dcterms:modified xsi:type="dcterms:W3CDTF">2021-04-23T06:40:21Z</dcterms:modified>
</cp:coreProperties>
</file>