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13.3.2014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13.3.2014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13.3.2014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13.3.2014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13.3.2014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hr.wikipedia.org/wiki/Psihi%C4%8Dke_funkcij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/>
          <a:p>
            <a:r>
              <a:rPr lang="hr-HR" sz="5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RAZVOJ VIŠIH RAZINA MIŠLJENJA KOD DJECE</a:t>
            </a:r>
            <a:endParaRPr lang="hr-HR" sz="5400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219200"/>
          </a:xfrm>
        </p:spPr>
        <p:txBody>
          <a:bodyPr>
            <a:normAutofit fontScale="92500" lnSpcReduction="20000"/>
          </a:bodyPr>
          <a:lstStyle/>
          <a:p>
            <a:r>
              <a:rPr lang="hr-HR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PREDAVANJE PRIPREMILA-</a:t>
            </a:r>
          </a:p>
          <a:p>
            <a:r>
              <a:rPr lang="hr-HR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INGRID ŠIMIČIĆ, PEDAGOGINJA ŠKOLE</a:t>
            </a:r>
          </a:p>
          <a:p>
            <a:endParaRPr lang="hr-HR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88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</a:rPr>
              <a:t>TKO DJELUJE NA ODRASTANJE DJETETA/ ŠTO DIJETE USVAJA /TKO SU MU UZORI</a:t>
            </a:r>
            <a:r>
              <a:rPr lang="hr-HR" sz="4000" dirty="0"/>
              <a:t/>
            </a:r>
            <a:br>
              <a:rPr lang="hr-HR" sz="4000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/>
            <a:endParaRPr lang="hr-HR" dirty="0" smtClean="0"/>
          </a:p>
          <a:p>
            <a:pPr lvl="0"/>
            <a:endParaRPr lang="hr-HR" dirty="0"/>
          </a:p>
          <a:p>
            <a:pPr lvl="0">
              <a:lnSpc>
                <a:spcPct val="200000"/>
              </a:lnSpc>
            </a:pPr>
            <a:r>
              <a:rPr lang="hr-HR" sz="3600" dirty="0" smtClean="0">
                <a:solidFill>
                  <a:srgbClr val="00B050"/>
                </a:solidFill>
              </a:rPr>
              <a:t>Roditelji </a:t>
            </a:r>
            <a:r>
              <a:rPr lang="hr-HR" sz="3600" dirty="0">
                <a:solidFill>
                  <a:srgbClr val="00B050"/>
                </a:solidFill>
              </a:rPr>
              <a:t>i obitelj u najmlađoj dobi</a:t>
            </a:r>
          </a:p>
          <a:p>
            <a:pPr lvl="0">
              <a:lnSpc>
                <a:spcPct val="200000"/>
              </a:lnSpc>
            </a:pPr>
            <a:r>
              <a:rPr lang="hr-HR" sz="3600" dirty="0">
                <a:solidFill>
                  <a:srgbClr val="00B050"/>
                </a:solidFill>
              </a:rPr>
              <a:t>Prijatelji u vrijeme puberteta </a:t>
            </a:r>
          </a:p>
          <a:p>
            <a:pPr lvl="0">
              <a:lnSpc>
                <a:spcPct val="200000"/>
              </a:lnSpc>
            </a:pPr>
            <a:r>
              <a:rPr lang="hr-HR" sz="3600" dirty="0">
                <a:solidFill>
                  <a:srgbClr val="00B050"/>
                </a:solidFill>
              </a:rPr>
              <a:t>Sredina i mediji </a:t>
            </a:r>
            <a:endParaRPr lang="hr-HR" sz="3600" dirty="0" smtClean="0">
              <a:solidFill>
                <a:srgbClr val="00B050"/>
              </a:solidFill>
            </a:endParaRPr>
          </a:p>
          <a:p>
            <a:pPr lvl="0">
              <a:lnSpc>
                <a:spcPct val="200000"/>
              </a:lnSpc>
            </a:pPr>
            <a:r>
              <a:rPr lang="hr-HR" sz="3600" dirty="0" smtClean="0">
                <a:solidFill>
                  <a:srgbClr val="0070C0"/>
                </a:solidFill>
              </a:rPr>
              <a:t>(Učitelji sretnici)</a:t>
            </a:r>
            <a:endParaRPr lang="hr-HR" sz="3600" dirty="0">
              <a:solidFill>
                <a:srgbClr val="0070C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234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3 </a:t>
            </a:r>
            <a:r>
              <a:rPr lang="hr-HR" sz="3200" dirty="0" smtClean="0">
                <a:solidFill>
                  <a:schemeClr val="accent6">
                    <a:lumMod val="75000"/>
                  </a:schemeClr>
                </a:solidFill>
              </a:rPr>
              <a:t>SU SMJERA ODGAJANJA</a:t>
            </a:r>
            <a:endParaRPr lang="hr-H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  </a:t>
            </a:r>
            <a:r>
              <a:rPr lang="hr-HR" dirty="0" smtClean="0"/>
              <a:t>1.  </a:t>
            </a:r>
            <a:r>
              <a:rPr lang="hr-HR" dirty="0"/>
              <a:t>SVE ZABRANJIVATI BEZ OBJAŠNJENJA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(</a:t>
            </a:r>
            <a:r>
              <a:rPr lang="hr-HR" dirty="0"/>
              <a:t>biti </a:t>
            </a:r>
            <a:r>
              <a:rPr lang="hr-HR" dirty="0">
                <a:solidFill>
                  <a:srgbClr val="FF0000"/>
                </a:solidFill>
              </a:rPr>
              <a:t>autoritaran roditelj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 2.   SVE </a:t>
            </a:r>
            <a:r>
              <a:rPr lang="hr-HR" dirty="0"/>
              <a:t>DOPUŠTATI (biti </a:t>
            </a:r>
            <a:r>
              <a:rPr lang="hr-HR" dirty="0">
                <a:solidFill>
                  <a:srgbClr val="FF0000"/>
                </a:solidFill>
              </a:rPr>
              <a:t>permisivan roditelj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 3.    DOGOVORITI </a:t>
            </a:r>
            <a:r>
              <a:rPr lang="hr-HR" dirty="0"/>
              <a:t>PRAVILA I POSLJEDICE KOJE </a:t>
            </a:r>
            <a:r>
              <a:rPr lang="hr-HR" dirty="0" smtClean="0"/>
              <a:t>SU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JASNE </a:t>
            </a:r>
            <a:r>
              <a:rPr lang="hr-HR" dirty="0"/>
              <a:t>I OBRAZLOŽENE I VAMA I </a:t>
            </a:r>
            <a:r>
              <a:rPr lang="hr-HR" dirty="0" smtClean="0"/>
              <a:t>DJETETU 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(</a:t>
            </a:r>
            <a:r>
              <a:rPr lang="hr-HR" dirty="0"/>
              <a:t>biti </a:t>
            </a:r>
            <a:r>
              <a:rPr lang="hr-HR" dirty="0">
                <a:solidFill>
                  <a:srgbClr val="FF0000"/>
                </a:solidFill>
              </a:rPr>
              <a:t>demokratski roditelj</a:t>
            </a:r>
            <a:r>
              <a:rPr lang="hr-HR" dirty="0"/>
              <a:t>)</a:t>
            </a:r>
            <a:br>
              <a:rPr lang="hr-HR" dirty="0"/>
            </a:br>
            <a:r>
              <a:rPr lang="hr-H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5074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3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KAKO POMOĆI DJETETU U OBJEKTIVNOM SAGLEDAVANJU ŽIVOTA OKO SEBE</a:t>
            </a:r>
            <a:br>
              <a:rPr lang="hr-HR" sz="3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7620000" cy="4373563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20000"/>
              </a:lnSpc>
            </a:pPr>
            <a:r>
              <a:rPr lang="hr-HR" sz="6400" dirty="0" smtClean="0"/>
              <a:t>Ako </a:t>
            </a:r>
            <a:r>
              <a:rPr lang="hr-HR" sz="6400" dirty="0"/>
              <a:t>vi dolazite u konflikte, sukobe, - dijete će misliti da se </a:t>
            </a:r>
            <a:r>
              <a:rPr lang="hr-HR" sz="6400" dirty="0" smtClean="0"/>
              <a:t>(nasiljem) na taj način </a:t>
            </a:r>
            <a:r>
              <a:rPr lang="hr-HR" sz="6400" dirty="0"/>
              <a:t>rješavaju nesuglasice i </a:t>
            </a:r>
            <a:r>
              <a:rPr lang="hr-HR" sz="6400" dirty="0" smtClean="0"/>
              <a:t>problemi</a:t>
            </a:r>
          </a:p>
          <a:p>
            <a:pPr lvl="0">
              <a:lnSpc>
                <a:spcPct val="120000"/>
              </a:lnSpc>
            </a:pPr>
            <a:r>
              <a:rPr lang="hr-HR" sz="6400" dirty="0" smtClean="0"/>
              <a:t>Ako u svom domu </a:t>
            </a:r>
            <a:r>
              <a:rPr lang="hr-HR" sz="6400" dirty="0"/>
              <a:t>govorite loše o pojedinim ljudima – dijete će misliti da taj čovjek ne </a:t>
            </a:r>
            <a:r>
              <a:rPr lang="hr-HR" sz="6400" dirty="0" smtClean="0"/>
              <a:t>valja</a:t>
            </a:r>
          </a:p>
          <a:p>
            <a:pPr lvl="0">
              <a:lnSpc>
                <a:spcPct val="120000"/>
              </a:lnSpc>
            </a:pPr>
            <a:r>
              <a:rPr lang="hr-HR" sz="6400" dirty="0" smtClean="0"/>
              <a:t>Ako </a:t>
            </a:r>
            <a:r>
              <a:rPr lang="hr-HR" sz="6400" dirty="0"/>
              <a:t>govorite kako ste samo vi u pravu i kako je vaša istina jedina prava </a:t>
            </a:r>
            <a:r>
              <a:rPr lang="hr-HR" sz="6400" dirty="0" smtClean="0"/>
              <a:t>–</a:t>
            </a:r>
          </a:p>
          <a:p>
            <a:pPr lvl="0">
              <a:lnSpc>
                <a:spcPct val="120000"/>
              </a:lnSpc>
            </a:pPr>
            <a:r>
              <a:rPr lang="hr-HR" sz="6400" dirty="0" smtClean="0"/>
              <a:t> </a:t>
            </a:r>
            <a:r>
              <a:rPr lang="hr-HR" sz="6400" dirty="0"/>
              <a:t>i dijete će tako misliti i razvijati svoje </a:t>
            </a:r>
            <a:r>
              <a:rPr lang="hr-HR" sz="6400" dirty="0" smtClean="0"/>
              <a:t>stavove uvjeren u jednu istinu i pravdu</a:t>
            </a:r>
          </a:p>
          <a:p>
            <a:pPr lvl="0">
              <a:lnSpc>
                <a:spcPct val="120000"/>
              </a:lnSpc>
            </a:pPr>
            <a:endParaRPr lang="hr-HR" sz="6400" dirty="0"/>
          </a:p>
          <a:p>
            <a:pPr lvl="0">
              <a:lnSpc>
                <a:spcPct val="120000"/>
              </a:lnSpc>
            </a:pPr>
            <a:r>
              <a:rPr lang="hr-HR" sz="6400" dirty="0"/>
              <a:t>Ako ga ne pustite da ponekad donese odluku za sebe – uvijek će čekati da to </a:t>
            </a:r>
            <a:r>
              <a:rPr lang="hr-HR" sz="6400" dirty="0" smtClean="0"/>
              <a:t>učinite </a:t>
            </a:r>
            <a:r>
              <a:rPr lang="hr-HR" sz="6400" dirty="0"/>
              <a:t>vi  jer neće steći povjerenje u </a:t>
            </a:r>
            <a:r>
              <a:rPr lang="hr-HR" sz="6400" dirty="0" smtClean="0"/>
              <a:t>sebe</a:t>
            </a:r>
          </a:p>
          <a:p>
            <a:pPr lvl="0">
              <a:lnSpc>
                <a:spcPct val="120000"/>
              </a:lnSpc>
            </a:pPr>
            <a:endParaRPr lang="hr-HR" sz="6400" dirty="0"/>
          </a:p>
          <a:p>
            <a:pPr lvl="0">
              <a:lnSpc>
                <a:spcPct val="120000"/>
              </a:lnSpc>
            </a:pPr>
            <a:r>
              <a:rPr lang="hr-HR" sz="6400" dirty="0"/>
              <a:t>Ako mu vi branite da prijateljuje s nekim </a:t>
            </a:r>
            <a:r>
              <a:rPr lang="hr-HR" sz="6400" dirty="0" smtClean="0"/>
              <a:t>djetetom– </a:t>
            </a:r>
            <a:r>
              <a:rPr lang="hr-HR" sz="6400" dirty="0"/>
              <a:t>vaše dijete će biti zbunjeno i početi razvijati loše osjećaje prema tom djetetu jer ste mu vi to </a:t>
            </a:r>
            <a:r>
              <a:rPr lang="hr-HR" sz="6400" dirty="0" smtClean="0"/>
              <a:t>nametnuli</a:t>
            </a:r>
            <a:endParaRPr lang="hr-HR" sz="6400" dirty="0"/>
          </a:p>
          <a:p>
            <a:pPr marL="0" indent="0">
              <a:lnSpc>
                <a:spcPct val="120000"/>
              </a:lnSpc>
              <a:buNone/>
            </a:pPr>
            <a:r>
              <a:rPr lang="hr-HR" sz="6400" dirty="0"/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28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anose="030F0702030302020204" pitchFamily="66" charset="0"/>
              </a:rPr>
              <a:t>Mali naputci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hr-HR" b="0" dirty="0" smtClean="0"/>
              <a:t>potičite dijete da govori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hr-HR" b="0" dirty="0" smtClean="0"/>
              <a:t>naučite ga prihvaćati druge istine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hr-HR" b="0" dirty="0" smtClean="0"/>
              <a:t>naučite ga izreći i svoju istinu</a:t>
            </a:r>
            <a:endParaRPr lang="hr-HR" b="0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hr-HR" b="0" dirty="0" smtClean="0"/>
              <a:t>podsjetite ga na pogreške i pohvalite za uspjehe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hr-HR" b="0" dirty="0" smtClean="0"/>
              <a:t>naučite ga kako argumentirati </a:t>
            </a:r>
            <a:r>
              <a:rPr lang="hr-HR" b="0" smtClean="0"/>
              <a:t>svoje mišljenje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hr-HR" b="0" smtClean="0"/>
              <a:t>učite </a:t>
            </a:r>
            <a:r>
              <a:rPr lang="hr-HR" b="0" dirty="0"/>
              <a:t>ga da stoji iza svojih postupaka i da  odgovara za njih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hr-HR" b="0" dirty="0"/>
              <a:t>recite mu da je ljudski </a:t>
            </a:r>
            <a:r>
              <a:rPr lang="hr-HR" b="0" dirty="0" smtClean="0"/>
              <a:t>pogriješiti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hr-HR" b="0" dirty="0" smtClean="0"/>
              <a:t>osnažite ga za razne izazove</a:t>
            </a:r>
            <a:endParaRPr lang="hr-HR" b="0" dirty="0"/>
          </a:p>
          <a:p>
            <a:pPr marL="342900" indent="-342900">
              <a:buFontTx/>
              <a:buChar char="-"/>
            </a:pPr>
            <a:endParaRPr lang="hr-HR" b="0" dirty="0" smtClean="0"/>
          </a:p>
          <a:p>
            <a:pPr marL="342900" indent="-342900">
              <a:buFontTx/>
              <a:buChar char="-"/>
            </a:pPr>
            <a:endParaRPr lang="hr-HR" b="0" dirty="0" smtClean="0"/>
          </a:p>
          <a:p>
            <a:pPr marL="342900" indent="-342900">
              <a:buFontTx/>
              <a:buChar char="-"/>
            </a:pPr>
            <a:endParaRPr lang="hr-HR" b="0" dirty="0" smtClean="0"/>
          </a:p>
          <a:p>
            <a:pPr marL="342900" indent="-342900">
              <a:buFontTx/>
              <a:buChar char="-"/>
            </a:pPr>
            <a:endParaRPr lang="hr-HR" b="0" dirty="0" smtClean="0"/>
          </a:p>
          <a:p>
            <a:pPr marL="342900" indent="-342900">
              <a:buFontTx/>
              <a:buChar char="-"/>
            </a:pPr>
            <a:endParaRPr lang="hr-HR" b="0" dirty="0" smtClean="0"/>
          </a:p>
          <a:p>
            <a:pPr marL="342900" indent="-342900">
              <a:buFontTx/>
              <a:buChar char="-"/>
            </a:pPr>
            <a:endParaRPr lang="hr-HR" b="0" dirty="0" smtClean="0"/>
          </a:p>
          <a:p>
            <a:pPr marL="342900" indent="-34290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1236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hr-HR" i="1" dirty="0"/>
              <a:t>S a d r ž a j: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lnSpc>
                <a:spcPct val="160000"/>
              </a:lnSpc>
            </a:pPr>
            <a:r>
              <a:rPr lang="hr-HR" sz="2400" dirty="0"/>
              <a:t>ŠTO JE MIŠLJENJE </a:t>
            </a:r>
            <a:r>
              <a:rPr lang="hr-HR" sz="2400" dirty="0" smtClean="0"/>
              <a:t>? </a:t>
            </a:r>
            <a:endParaRPr lang="hr-HR" sz="2400" dirty="0"/>
          </a:p>
          <a:p>
            <a:pPr lvl="0">
              <a:lnSpc>
                <a:spcPct val="160000"/>
              </a:lnSpc>
            </a:pPr>
            <a:r>
              <a:rPr lang="hr-HR" sz="2400" dirty="0"/>
              <a:t>KOJE SU VIŠE RAZINE </a:t>
            </a:r>
            <a:r>
              <a:rPr lang="hr-HR" sz="2400" dirty="0" smtClean="0"/>
              <a:t>MIŠLJENJA?</a:t>
            </a:r>
            <a:endParaRPr lang="hr-HR" sz="2400" dirty="0"/>
          </a:p>
          <a:p>
            <a:pPr lvl="0">
              <a:lnSpc>
                <a:spcPct val="160000"/>
              </a:lnSpc>
            </a:pPr>
            <a:r>
              <a:rPr lang="hr-HR" sz="2400" dirty="0"/>
              <a:t>ZAŠTO SU VIŠE RAZINE MIŠLJENJA </a:t>
            </a:r>
            <a:r>
              <a:rPr lang="hr-HR" sz="2400" dirty="0" smtClean="0"/>
              <a:t>VAŽNE?</a:t>
            </a:r>
            <a:endParaRPr lang="hr-HR" sz="2400" dirty="0"/>
          </a:p>
          <a:p>
            <a:pPr lvl="0">
              <a:lnSpc>
                <a:spcPct val="160000"/>
              </a:lnSpc>
            </a:pPr>
            <a:r>
              <a:rPr lang="hr-HR" sz="2400" dirty="0"/>
              <a:t>NEŠTO O </a:t>
            </a:r>
            <a:r>
              <a:rPr lang="hr-HR" sz="2400" dirty="0" smtClean="0"/>
              <a:t>ISTINI</a:t>
            </a:r>
          </a:p>
          <a:p>
            <a:pPr marL="0" lvl="0" indent="0">
              <a:lnSpc>
                <a:spcPct val="110000"/>
              </a:lnSpc>
              <a:buNone/>
            </a:pPr>
            <a:endParaRPr lang="hr-HR" sz="2400" dirty="0"/>
          </a:p>
          <a:p>
            <a:pPr lvl="0">
              <a:lnSpc>
                <a:spcPct val="110000"/>
              </a:lnSpc>
            </a:pPr>
            <a:r>
              <a:rPr lang="hr-HR" sz="2400" dirty="0"/>
              <a:t>TKO DJELUJE NA ODRASTANJE DJETETA/ ŠTO DIJETE USVAJA /TKO SU MU </a:t>
            </a:r>
            <a:r>
              <a:rPr lang="hr-HR" sz="2400" dirty="0" smtClean="0"/>
              <a:t>UZORI?</a:t>
            </a:r>
          </a:p>
          <a:p>
            <a:pPr marL="0" lvl="0" indent="0">
              <a:lnSpc>
                <a:spcPct val="110000"/>
              </a:lnSpc>
              <a:buNone/>
            </a:pPr>
            <a:endParaRPr lang="hr-HR" sz="2400" dirty="0"/>
          </a:p>
          <a:p>
            <a:pPr lvl="0">
              <a:lnSpc>
                <a:spcPct val="110000"/>
              </a:lnSpc>
            </a:pPr>
            <a:r>
              <a:rPr lang="hr-HR" sz="2400" dirty="0"/>
              <a:t>KAKO POMOĆI DJETETU U OBJEKTIVNOM SAGLEDAVANJU ŽIVOTA OKO </a:t>
            </a:r>
            <a:r>
              <a:rPr lang="hr-HR" sz="2400" dirty="0" smtClean="0"/>
              <a:t>SEBE?</a:t>
            </a: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781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mišljenje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hlinkClick r:id="rId2" tooltip="Psihičke funkcije"/>
              </a:rPr>
              <a:t>- psihološka </a:t>
            </a:r>
            <a:r>
              <a:rPr lang="hr-HR" sz="2400" dirty="0">
                <a:hlinkClick r:id="rId2" tooltip="Psihičke funkcije"/>
              </a:rPr>
              <a:t>funkcij</a:t>
            </a:r>
            <a:r>
              <a:rPr lang="hr-HR" sz="2400" dirty="0"/>
              <a:t>a koja nam omogućuje da putem misaonih operacija određujemo svojstva pojava i otkrivamo odnose među njima</a:t>
            </a:r>
            <a:r>
              <a:rPr lang="hr-HR" sz="2400" dirty="0" smtClean="0"/>
              <a:t>.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i="1" dirty="0" smtClean="0">
                <a:solidFill>
                  <a:srgbClr val="C00000"/>
                </a:solidFill>
              </a:rPr>
              <a:t>- mentalni </a:t>
            </a:r>
            <a:r>
              <a:rPr lang="hr-HR" sz="2400" i="1" dirty="0">
                <a:solidFill>
                  <a:srgbClr val="C00000"/>
                </a:solidFill>
              </a:rPr>
              <a:t>proces koji se odlikuje rasuđivanjem i zaključivanjem, odnosno shvaćanjem uzročno-posljedičnih veza između različitih pojmova</a:t>
            </a:r>
            <a:r>
              <a:rPr lang="hr-HR" sz="2400" dirty="0"/>
              <a:t>. 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1473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KOJE SU VIŠE RAZINE MIŠLJENJA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r>
              <a:rPr lang="hr-HR" i="1" u="sng" dirty="0" smtClean="0">
                <a:solidFill>
                  <a:srgbClr val="C00000"/>
                </a:solidFill>
              </a:rPr>
              <a:t>Sposobnosti </a:t>
            </a:r>
            <a:r>
              <a:rPr lang="hr-HR" i="1" u="sng" dirty="0">
                <a:solidFill>
                  <a:srgbClr val="C00000"/>
                </a:solidFill>
              </a:rPr>
              <a:t>mišljenja višeg reda su: </a:t>
            </a:r>
            <a:endParaRPr lang="hr-HR" i="1" u="sng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	</a:t>
            </a:r>
            <a:r>
              <a:rPr lang="hr-HR" dirty="0" smtClean="0"/>
              <a:t>promatranje</a:t>
            </a:r>
            <a:r>
              <a:rPr lang="hr-HR" dirty="0"/>
              <a:t>, uspoređivanje, klasificiranje, </a:t>
            </a:r>
            <a:r>
              <a:rPr lang="hr-HR" dirty="0" smtClean="0"/>
              <a:t>zamišljanje</a:t>
            </a:r>
            <a:r>
              <a:rPr lang="hr-HR" dirty="0"/>
              <a:t>, </a:t>
            </a:r>
            <a:r>
              <a:rPr lang="hr-HR" dirty="0" smtClean="0"/>
              <a:t>	postavljanje </a:t>
            </a:r>
            <a:r>
              <a:rPr lang="hr-HR" dirty="0"/>
              <a:t>hipoteza, </a:t>
            </a:r>
            <a:r>
              <a:rPr lang="hr-HR" dirty="0" smtClean="0"/>
              <a:t>	kritiziranje</a:t>
            </a:r>
            <a:r>
              <a:rPr lang="hr-HR" dirty="0"/>
              <a:t>, prikupljanje i uređivanje </a:t>
            </a:r>
            <a:r>
              <a:rPr lang="hr-HR" dirty="0" smtClean="0"/>
              <a:t>	podataka</a:t>
            </a:r>
            <a:r>
              <a:rPr lang="hr-HR" dirty="0"/>
              <a:t>, traženje pretpostavki, </a:t>
            </a:r>
            <a:r>
              <a:rPr lang="hr-HR" dirty="0" smtClean="0"/>
              <a:t>sažimanje</a:t>
            </a:r>
            <a:r>
              <a:rPr lang="hr-HR" dirty="0"/>
              <a:t>, kodiranje, </a:t>
            </a:r>
            <a:r>
              <a:rPr lang="hr-HR" dirty="0" smtClean="0"/>
              <a:t>	tumačenje </a:t>
            </a:r>
            <a:r>
              <a:rPr lang="hr-HR" dirty="0"/>
              <a:t>i </a:t>
            </a:r>
            <a:r>
              <a:rPr lang="hr-HR" dirty="0" smtClean="0"/>
              <a:t>rješavanje </a:t>
            </a:r>
            <a:r>
              <a:rPr lang="hr-HR" dirty="0"/>
              <a:t>problema.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24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u="sng" dirty="0">
                <a:solidFill>
                  <a:schemeClr val="accent2"/>
                </a:solidFill>
              </a:rPr>
              <a:t>ZAŠTO SU VIŠE RAZINE </a:t>
            </a:r>
            <a:r>
              <a:rPr lang="hr-HR" u="sng" dirty="0" smtClean="0">
                <a:solidFill>
                  <a:schemeClr val="accent2"/>
                </a:solidFill>
              </a:rPr>
              <a:t/>
            </a:r>
            <a:br>
              <a:rPr lang="hr-HR" u="sng" dirty="0" smtClean="0">
                <a:solidFill>
                  <a:schemeClr val="accent2"/>
                </a:solidFill>
              </a:rPr>
            </a:br>
            <a:r>
              <a:rPr lang="hr-HR" u="sng" dirty="0" smtClean="0">
                <a:solidFill>
                  <a:schemeClr val="accent2"/>
                </a:solidFill>
              </a:rPr>
              <a:t>MIŠLJENJA VAŽ</a:t>
            </a:r>
            <a:r>
              <a:rPr lang="hr-HR" u="sng" dirty="0">
                <a:solidFill>
                  <a:schemeClr val="accent2"/>
                </a:solidFill>
              </a:rPr>
              <a:t>NE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u="sng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BEZ NJIH NEMA </a:t>
            </a:r>
            <a:r>
              <a:rPr lang="hr-HR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	</a:t>
            </a:r>
            <a:r>
              <a:rPr lang="hr-HR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KVALITETNOG ŽIVLJENJA,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	KVALITETNIH ODNOSA,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	</a:t>
            </a:r>
            <a:r>
              <a:rPr lang="hr-HR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OBJEKTIVNOG PERCIPIRANJA LJUDI I 	DOGAĐAJA OKO SEBE,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	NEMA TOLERANCIJE,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	NEMA OPROSTA</a:t>
            </a:r>
            <a:r>
              <a:rPr lang="hr-HR" sz="2600" dirty="0" smtClean="0"/>
              <a:t>!!!!</a:t>
            </a:r>
            <a:endParaRPr lang="hr-HR" sz="26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465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0000"/>
                </a:solidFill>
              </a:rPr>
              <a:t>NEŠTO O ISTINI</a:t>
            </a:r>
            <a:br>
              <a:rPr lang="hr-HR" dirty="0">
                <a:solidFill>
                  <a:srgbClr val="FF0000"/>
                </a:solidFill>
              </a:rPr>
            </a:b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 smtClean="0">
                <a:solidFill>
                  <a:srgbClr val="0070C0"/>
                </a:solidFill>
              </a:rPr>
              <a:t>Koliko </a:t>
            </a:r>
            <a:r>
              <a:rPr lang="hr-HR" sz="2800" dirty="0">
                <a:solidFill>
                  <a:srgbClr val="0070C0"/>
                </a:solidFill>
              </a:rPr>
              <a:t>istina ima?</a:t>
            </a:r>
          </a:p>
          <a:p>
            <a:r>
              <a:rPr lang="hr-HR" sz="2800" dirty="0">
                <a:solidFill>
                  <a:srgbClr val="0070C0"/>
                </a:solidFill>
              </a:rPr>
              <a:t>Kako dolazimo do naše istine?</a:t>
            </a:r>
          </a:p>
          <a:p>
            <a:r>
              <a:rPr lang="hr-HR" sz="2800" dirty="0">
                <a:solidFill>
                  <a:srgbClr val="0070C0"/>
                </a:solidFill>
              </a:rPr>
              <a:t>Prihvaćamo li tuđe istine /druge istine?</a:t>
            </a:r>
          </a:p>
          <a:p>
            <a:r>
              <a:rPr lang="hr-HR" sz="2800" dirty="0">
                <a:solidFill>
                  <a:srgbClr val="0070C0"/>
                </a:solidFill>
              </a:rPr>
              <a:t>Kako možemo biti sigurni da je naša istina jedina prava istina?</a:t>
            </a:r>
          </a:p>
          <a:p>
            <a:endParaRPr lang="hr-HR" dirty="0"/>
          </a:p>
          <a:p>
            <a:pPr marL="0" indent="0" algn="ctr">
              <a:buNone/>
            </a:pPr>
            <a:r>
              <a:rPr lang="hr-HR" sz="2800" i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Naša </a:t>
            </a:r>
            <a:r>
              <a:rPr lang="hr-HR" sz="2800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veličina leži u </a:t>
            </a:r>
            <a:endParaRPr lang="hr-HR" sz="2800" i="1" dirty="0" smtClean="0">
              <a:solidFill>
                <a:srgbClr val="C0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hr-HR" sz="2800" i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prihvaćanju </a:t>
            </a:r>
            <a:r>
              <a:rPr lang="hr-HR" sz="2800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drugih istina.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49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637222"/>
            <a:ext cx="4824536" cy="5403481"/>
          </a:xfrm>
        </p:spPr>
      </p:pic>
    </p:spTree>
    <p:extLst>
      <p:ext uri="{BB962C8B-B14F-4D97-AF65-F5344CB8AC3E}">
        <p14:creationId xmlns:p14="http://schemas.microsoft.com/office/powerpoint/2010/main" val="119093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679788"/>
            <a:ext cx="4218780" cy="5485516"/>
          </a:xfrm>
        </p:spPr>
      </p:pic>
    </p:spTree>
    <p:extLst>
      <p:ext uri="{BB962C8B-B14F-4D97-AF65-F5344CB8AC3E}">
        <p14:creationId xmlns:p14="http://schemas.microsoft.com/office/powerpoint/2010/main" val="206518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25" y="1268760"/>
            <a:ext cx="6608103" cy="4689622"/>
          </a:xfrm>
        </p:spPr>
      </p:pic>
    </p:spTree>
    <p:extLst>
      <p:ext uri="{BB962C8B-B14F-4D97-AF65-F5344CB8AC3E}">
        <p14:creationId xmlns:p14="http://schemas.microsoft.com/office/powerpoint/2010/main" val="84717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snovno">
  <a:themeElements>
    <a:clrScheme name="Osnovno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snovno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snov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164</TotalTime>
  <Words>357</Words>
  <Application>Microsoft Office PowerPoint</Application>
  <PresentationFormat>Prikaz na zaslonu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Osnovno</vt:lpstr>
      <vt:lpstr>RAZVOJ VIŠIH RAZINA MIŠLJENJA KOD DJECE</vt:lpstr>
      <vt:lpstr>S a d r ž a j: </vt:lpstr>
      <vt:lpstr>Što je mišljenje</vt:lpstr>
      <vt:lpstr>KOJE SU VIŠE RAZINE MIŠLJENJA </vt:lpstr>
      <vt:lpstr>ZAŠTO SU VIŠE RAZINE  MIŠLJENJA VAŽNE </vt:lpstr>
      <vt:lpstr>NEŠTO O ISTINI </vt:lpstr>
      <vt:lpstr>PowerPointova prezentacija</vt:lpstr>
      <vt:lpstr>PowerPointova prezentacija</vt:lpstr>
      <vt:lpstr>PowerPointova prezentacija</vt:lpstr>
      <vt:lpstr>TKO DJELUJE NA ODRASTANJE DJETETA/ ŠTO DIJETE USVAJA /TKO SU MU UZORI </vt:lpstr>
      <vt:lpstr>3 SU SMJERA ODGAJANJA</vt:lpstr>
      <vt:lpstr>KAKO POMOĆI DJETETU U OBJEKTIVNOM SAGLEDAVANJU ŽIVOTA OKO SEBE </vt:lpstr>
      <vt:lpstr>Mali naputci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RAZVOJ VIŠIH RAZINA MIŠLJENJA KOD DJECE</dc:title>
  <dc:creator>škola</dc:creator>
  <cp:lastModifiedBy>škola</cp:lastModifiedBy>
  <cp:revision>13</cp:revision>
  <dcterms:created xsi:type="dcterms:W3CDTF">2014-03-10T07:31:07Z</dcterms:created>
  <dcterms:modified xsi:type="dcterms:W3CDTF">2014-03-13T13:03:59Z</dcterms:modified>
</cp:coreProperties>
</file>