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6" r:id="rId8"/>
    <p:sldId id="273" r:id="rId9"/>
    <p:sldId id="274" r:id="rId10"/>
    <p:sldId id="275" r:id="rId11"/>
    <p:sldId id="261" r:id="rId12"/>
    <p:sldId id="271" r:id="rId13"/>
    <p:sldId id="269" r:id="rId14"/>
    <p:sldId id="270" r:id="rId15"/>
    <p:sldId id="267" r:id="rId16"/>
    <p:sldId id="268" r:id="rId17"/>
    <p:sldId id="272" r:id="rId18"/>
    <p:sldId id="26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Djelovanje škole u </a:t>
            </a:r>
            <a:b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</a:b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situacijama bullynga i</a:t>
            </a:r>
            <a:b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</a:b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„sličnog”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7086600" cy="17526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Predavanje pripremila:pedagoginja škole Ingrid Šimičić</a:t>
            </a:r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ožujak 2019.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4496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800" dirty="0" smtClean="0"/>
              <a:t>		Stručnjaci</a:t>
            </a:r>
            <a:r>
              <a:rPr lang="hr-HR" sz="2800" dirty="0"/>
              <a:t>…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C00000"/>
                </a:solidFill>
              </a:rPr>
              <a:t>ističu </a:t>
            </a:r>
            <a:r>
              <a:rPr lang="hr-HR" dirty="0">
                <a:solidFill>
                  <a:srgbClr val="C00000"/>
                </a:solidFill>
              </a:rPr>
              <a:t>da </a:t>
            </a:r>
            <a:r>
              <a:rPr lang="hr-HR" dirty="0" smtClean="0">
                <a:solidFill>
                  <a:srgbClr val="C00000"/>
                </a:solidFill>
              </a:rPr>
              <a:t>Internet </a:t>
            </a:r>
            <a:r>
              <a:rPr lang="hr-HR" dirty="0">
                <a:solidFill>
                  <a:srgbClr val="C00000"/>
                </a:solidFill>
              </a:rPr>
              <a:t>briše društvene kočnice. Dopušta djeci da govore i čine stvari koje ne bi mogli napraviti u interakciji “licem u lice”, i ona imaju osjećaj da neće morati odgovarati za takva ponašanja na način na koji bi inače odgovarali za, primjerice, javno izrečene riječi. To im daje lažan osjećaj sigurnosti i moći.</a:t>
            </a:r>
          </a:p>
        </p:txBody>
      </p:sp>
    </p:spTree>
    <p:extLst>
      <p:ext uri="{BB962C8B-B14F-4D97-AF65-F5344CB8AC3E}">
        <p14:creationId xmlns:p14="http://schemas.microsoft.com/office/powerpoint/2010/main" val="25711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7030A0"/>
                </a:solidFill>
                <a:latin typeface="MV Boli" pitchFamily="2" charset="0"/>
                <a:cs typeface="MV Boli" pitchFamily="2" charset="0"/>
              </a:rPr>
              <a:t>Škola kao zajednica</a:t>
            </a:r>
            <a:endParaRPr lang="hr-HR" sz="4000" dirty="0">
              <a:solidFill>
                <a:srgbClr val="7030A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Zajednica djece i odraslih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Odgajanje –ključno do 3,5 godine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MI – ne možemo preodgojiti 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MI –usmjeravamo i preusmjeravamo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Zajednica –interakcija (djeca i odrasli, uključene emocije, dužnost i obveza)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Procjena 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Poziv </a:t>
            </a:r>
            <a:r>
              <a:rPr lang="hr-HR" sz="2400" dirty="0">
                <a:latin typeface="MV Boli" pitchFamily="2" charset="0"/>
                <a:cs typeface="MV Boli" pitchFamily="2" charset="0"/>
              </a:rPr>
              <a:t>a ne posao </a:t>
            </a:r>
          </a:p>
          <a:p>
            <a:endParaRPr lang="hr-HR" dirty="0" smtClean="0">
              <a:latin typeface="MV Boli" pitchFamily="2" charset="0"/>
              <a:cs typeface="MV Boli" pitchFamily="2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50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MV Boli" pitchFamily="2" charset="0"/>
                <a:cs typeface="MV Boli" pitchFamily="2" charset="0"/>
              </a:rPr>
              <a:t>Poziv a ne posao</a:t>
            </a:r>
            <a:endParaRPr lang="hr-HR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Svatko </a:t>
            </a:r>
            <a:r>
              <a:rPr lang="hr-HR" dirty="0">
                <a:latin typeface="MV Boli" pitchFamily="2" charset="0"/>
                <a:cs typeface="MV Boli" pitchFamily="2" charset="0"/>
              </a:rPr>
              <a:t>je 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pogrješiv</a:t>
            </a:r>
            <a:r>
              <a:rPr lang="hr-HR" dirty="0">
                <a:latin typeface="MV Boli" pitchFamily="2" charset="0"/>
                <a:cs typeface="MV Boli" pitchFamily="2" charset="0"/>
              </a:rPr>
              <a:t>, ali nitko nije ovdje da bi se iživljavao na djeci ili ugrozio neko dijete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.</a:t>
            </a:r>
          </a:p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Ovaj </a:t>
            </a:r>
            <a:r>
              <a:rPr lang="hr-HR" dirty="0">
                <a:latin typeface="MV Boli" pitchFamily="2" charset="0"/>
                <a:cs typeface="MV Boli" pitchFamily="2" charset="0"/>
              </a:rPr>
              <a:t>posao ne možeš 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obavljati </a:t>
            </a:r>
            <a:r>
              <a:rPr lang="hr-HR" dirty="0">
                <a:latin typeface="MV Boli" pitchFamily="2" charset="0"/>
                <a:cs typeface="MV Boli" pitchFamily="2" charset="0"/>
              </a:rPr>
              <a:t>bez emocija. </a:t>
            </a:r>
            <a:endParaRPr lang="hr-HR" dirty="0" smtClean="0"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Ljutnja, neugoda</a:t>
            </a:r>
            <a:r>
              <a:rPr lang="hr-HR" dirty="0">
                <a:latin typeface="MV Boli" pitchFamily="2" charset="0"/>
                <a:cs typeface="MV Boli" pitchFamily="2" charset="0"/>
              </a:rPr>
              <a:t>, razočarenje je zdrava i uobičajena emocija pri kojoj ne možeš uvijek biti apsolutno dostojanstven. </a:t>
            </a:r>
            <a:endParaRPr lang="hr-HR" dirty="0" smtClean="0"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Ako </a:t>
            </a:r>
            <a:r>
              <a:rPr lang="hr-HR" dirty="0">
                <a:latin typeface="MV Boli" pitchFamily="2" charset="0"/>
                <a:cs typeface="MV Boli" pitchFamily="2" charset="0"/>
              </a:rPr>
              <a:t>isključimo emociju, nismo autentični i 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uvjerljivi.</a:t>
            </a:r>
          </a:p>
          <a:p>
            <a:pPr marL="0" indent="0">
              <a:buNone/>
            </a:pPr>
            <a:r>
              <a:rPr lang="hr-HR" dirty="0">
                <a:latin typeface="MV Boli" pitchFamily="2" charset="0"/>
                <a:cs typeface="MV Boli" pitchFamily="2" charset="0"/>
              </a:rPr>
              <a:t> 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Učenje za – odgovornost i za</a:t>
            </a:r>
          </a:p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		posljedice </a:t>
            </a:r>
            <a:endParaRPr lang="hr-HR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229600" cy="9144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7030A0"/>
                </a:solidFill>
                <a:latin typeface="MV Boli" pitchFamily="2" charset="0"/>
                <a:cs typeface="MV Boli" pitchFamily="2" charset="0"/>
              </a:rPr>
              <a:t>Preventivno djelovanje</a:t>
            </a:r>
            <a:endParaRPr lang="hr-HR" sz="4000" dirty="0">
              <a:solidFill>
                <a:srgbClr val="7030A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Život u školi</a:t>
            </a: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Redovna nastava</a:t>
            </a:r>
          </a:p>
          <a:p>
            <a:r>
              <a:rPr lang="hr-HR" sz="2400" u="sng" dirty="0" smtClean="0">
                <a:solidFill>
                  <a:srgbClr val="7030A0"/>
                </a:solidFill>
                <a:latin typeface="MV Boli" pitchFamily="2" charset="0"/>
                <a:cs typeface="MV Boli" pitchFamily="2" charset="0"/>
              </a:rPr>
              <a:t>Sve aktivnosti vanredovne nastave :</a:t>
            </a:r>
          </a:p>
          <a:p>
            <a:pPr marL="0" indent="0">
              <a:buNone/>
            </a:pPr>
            <a:r>
              <a:rPr lang="hr-HR" sz="2400" dirty="0">
                <a:latin typeface="MV Boli" pitchFamily="2" charset="0"/>
                <a:cs typeface="MV Boli" pitchFamily="2" charset="0"/>
              </a:rPr>
              <a:t>	</a:t>
            </a:r>
            <a:r>
              <a:rPr lang="hr-HR" sz="2400" dirty="0" smtClean="0">
                <a:latin typeface="MV Boli" pitchFamily="2" charset="0"/>
                <a:cs typeface="MV Boli" pitchFamily="2" charset="0"/>
              </a:rPr>
              <a:t>- projekti</a:t>
            </a:r>
          </a:p>
          <a:p>
            <a:pPr marL="0" indent="0">
              <a:buNone/>
            </a:pPr>
            <a:r>
              <a:rPr lang="hr-HR" sz="2400" dirty="0" smtClean="0">
                <a:latin typeface="MV Boli" pitchFamily="2" charset="0"/>
                <a:cs typeface="MV Boli" pitchFamily="2" charset="0"/>
              </a:rPr>
              <a:t>	- izleti</a:t>
            </a:r>
          </a:p>
          <a:p>
            <a:pPr marL="0" indent="0">
              <a:buNone/>
            </a:pPr>
            <a:r>
              <a:rPr lang="hr-HR" sz="2400" dirty="0" smtClean="0">
                <a:latin typeface="MV Boli" pitchFamily="2" charset="0"/>
                <a:cs typeface="MV Boli" pitchFamily="2" charset="0"/>
              </a:rPr>
              <a:t>	- obilježavanja važnijih datuma</a:t>
            </a:r>
          </a:p>
          <a:p>
            <a:pPr marL="0" indent="0">
              <a:buNone/>
            </a:pPr>
            <a:r>
              <a:rPr lang="hr-HR" sz="2400" dirty="0" smtClean="0">
                <a:latin typeface="MV Boli" pitchFamily="2" charset="0"/>
                <a:cs typeface="MV Boli" pitchFamily="2" charset="0"/>
              </a:rPr>
              <a:t>	- priredbe</a:t>
            </a:r>
          </a:p>
          <a:p>
            <a:pPr marL="0" indent="0">
              <a:buNone/>
            </a:pPr>
            <a:r>
              <a:rPr lang="hr-HR" sz="2400" dirty="0" smtClean="0">
                <a:latin typeface="MV Boli" pitchFamily="2" charset="0"/>
                <a:cs typeface="MV Boli" pitchFamily="2" charset="0"/>
              </a:rPr>
              <a:t>	- posjeti književnika</a:t>
            </a:r>
          </a:p>
          <a:p>
            <a:pPr marL="0" indent="0">
              <a:buNone/>
            </a:pPr>
            <a:r>
              <a:rPr lang="hr-HR" sz="2400" dirty="0" smtClean="0">
                <a:latin typeface="MV Boli" pitchFamily="2" charset="0"/>
                <a:cs typeface="MV Boli" pitchFamily="2" charset="0"/>
              </a:rPr>
              <a:t>	- kino i kazališne predstave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9773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MV Boli" pitchFamily="2" charset="0"/>
                <a:cs typeface="MV Boli" pitchFamily="2" charset="0"/>
              </a:rPr>
              <a:t>Z a š t o???</a:t>
            </a:r>
            <a:endParaRPr lang="hr-HR" sz="4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Odgojni moment je u svakoj situaciji, aktivnosti</a:t>
            </a:r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, nastavi</a:t>
            </a:r>
            <a:endParaRPr lang="hr-HR" sz="2400" dirty="0" smtClean="0">
              <a:solidFill>
                <a:srgbClr val="00B050"/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endParaRPr lang="hr-HR" sz="2400" dirty="0" smtClean="0">
              <a:solidFill>
                <a:srgbClr val="00B05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Usmjeravanje, podsjećanje</a:t>
            </a:r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, upozoravanje</a:t>
            </a:r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, poticanje pozitivnih ponašanja</a:t>
            </a:r>
          </a:p>
          <a:p>
            <a:pPr marL="0" indent="0">
              <a:buNone/>
            </a:pPr>
            <a:endParaRPr lang="hr-HR" sz="2400" dirty="0" smtClean="0">
              <a:solidFill>
                <a:srgbClr val="00B05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sz="2400" dirty="0" smtClean="0">
                <a:solidFill>
                  <a:srgbClr val="00B050"/>
                </a:solidFill>
                <a:latin typeface="MV Boli" pitchFamily="2" charset="0"/>
                <a:cs typeface="MV Boli" pitchFamily="2" charset="0"/>
              </a:rPr>
              <a:t>Odnos prema radu, nekoj temi, jedni prema drugima, prema nama, prema zajednici, prema drugačijima</a:t>
            </a:r>
            <a:endParaRPr lang="hr-HR" sz="2400" dirty="0">
              <a:solidFill>
                <a:srgbClr val="00B050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914400"/>
          </a:xfrm>
        </p:spPr>
        <p:txBody>
          <a:bodyPr>
            <a:noAutofit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P R O C J E N A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</a:br>
            <a:endParaRPr lang="hr-HR" dirty="0">
              <a:solidFill>
                <a:schemeClr val="accent2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06963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Pitanje je kakve su informacije koje dođu do nas (istinite i točne, subjektivne, napuhane, iskrivljene, netočne)</a:t>
            </a:r>
          </a:p>
          <a:p>
            <a:pPr marL="0" indent="0">
              <a:buNone/>
            </a:pPr>
            <a:endParaRPr lang="hr-HR" sz="2400" dirty="0" smtClean="0">
              <a:latin typeface="MV Boli" pitchFamily="2" charset="0"/>
              <a:cs typeface="MV Boli" pitchFamily="2" charset="0"/>
            </a:endParaRP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Ispitati okoknosti spoznatog događaja (tko, kada, kako, gdje, od kada)</a:t>
            </a:r>
          </a:p>
          <a:p>
            <a:pPr marL="0" indent="0">
              <a:buNone/>
            </a:pPr>
            <a:endParaRPr lang="hr-HR" sz="2400" dirty="0" smtClean="0">
              <a:latin typeface="MV Boli" pitchFamily="2" charset="0"/>
              <a:cs typeface="MV Boli" pitchFamily="2" charset="0"/>
            </a:endParaRPr>
          </a:p>
          <a:p>
            <a:r>
              <a:rPr lang="hr-HR" sz="2400" dirty="0" smtClean="0">
                <a:latin typeface="MV Boli" pitchFamily="2" charset="0"/>
                <a:cs typeface="MV Boli" pitchFamily="2" charset="0"/>
              </a:rPr>
              <a:t>Procjena (krive </a:t>
            </a:r>
            <a:r>
              <a:rPr lang="hr-HR" sz="2400" dirty="0">
                <a:latin typeface="MV Boli" pitchFamily="2" charset="0"/>
                <a:cs typeface="MV Boli" pitchFamily="2" charset="0"/>
              </a:rPr>
              <a:t>procjene- ovisi od uloge u kojoj </a:t>
            </a:r>
            <a:r>
              <a:rPr lang="hr-HR" sz="2400" dirty="0" smtClean="0">
                <a:latin typeface="MV Boli" pitchFamily="2" charset="0"/>
                <a:cs typeface="MV Boli" pitchFamily="2" charset="0"/>
              </a:rPr>
              <a:t>ste)</a:t>
            </a:r>
            <a:endParaRPr lang="hr-HR" sz="2400" dirty="0"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endParaRPr lang="hr-HR" sz="2400" dirty="0" smtClean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868362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D j e l o v a nj e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65" y="1524000"/>
            <a:ext cx="8229600" cy="51816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Preventivno djelovanje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dirty="0" smtClean="0">
                <a:latin typeface="MV Boli" pitchFamily="2" charset="0"/>
                <a:cs typeface="MV Boli" pitchFamily="2" charset="0"/>
              </a:rPr>
              <a:t>SRZ</a:t>
            </a:r>
            <a:endParaRPr lang="hr-HR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endParaRPr lang="hr-HR" sz="1000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Razgovori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Pisani trag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Poziv roditeljima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Pedagoška mjera (upozorenje = kazna; bez toga je odgoj gotovo nemoguć.Ako pod tim podrazumijevate odgoj u odgovornu osobu koja snosi posljedice za svoje ponašanje</a:t>
            </a:r>
          </a:p>
        </p:txBody>
      </p:sp>
    </p:spTree>
    <p:extLst>
      <p:ext uri="{BB962C8B-B14F-4D97-AF65-F5344CB8AC3E}">
        <p14:creationId xmlns:p14="http://schemas.microsoft.com/office/powerpoint/2010/main" val="3136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8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Garancije da će djelovanje biti učinkovito  </a:t>
            </a:r>
            <a:r>
              <a:rPr lang="hr-HR" sz="2800" u="sng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NEMA-</a:t>
            </a:r>
            <a:r>
              <a:rPr lang="hr-HR" sz="2800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hr-HR" sz="28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ovisi o karakteru, razumu, </a:t>
            </a:r>
            <a:r>
              <a:rPr lang="hr-HR" sz="2800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mišljenju, </a:t>
            </a:r>
            <a:r>
              <a:rPr lang="hr-HR" sz="28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uvjerenjima koje je to </a:t>
            </a:r>
            <a:r>
              <a:rPr lang="hr-HR" sz="2800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dijete </a:t>
            </a:r>
            <a:r>
              <a:rPr lang="hr-HR" sz="28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do tada već </a:t>
            </a:r>
            <a:r>
              <a:rPr lang="hr-HR" sz="2800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usvojilo.</a:t>
            </a:r>
            <a:endParaRPr lang="hr-HR" sz="2800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31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Nema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izoliranog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rješavanja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nasilja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među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djecom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se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tolerira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u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društvu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Djeca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uče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prepisivanjem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modela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koje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ne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samo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čuju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nego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i vide od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odraslih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god je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društvo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tolerantno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prema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nasilju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svim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razinama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od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obiteljskog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nadalje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država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ne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bude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stroža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u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kažnjavanju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nasilnika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djeca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će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primati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određenu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poruku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- ne da je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dozvoljeno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ali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da mu se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ništa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neće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posebno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dogoditi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ako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bude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nasilno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. </a:t>
            </a:r>
            <a:r>
              <a:rPr 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Naša</a:t>
            </a:r>
            <a:r>
              <a:rPr lang="en-US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djeca</a:t>
            </a:r>
            <a:r>
              <a:rPr lang="en-US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su</a:t>
            </a:r>
            <a:r>
              <a:rPr lang="en-US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naša</a:t>
            </a:r>
            <a:r>
              <a:rPr lang="en-US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slika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ona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uče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iz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medija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iz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našeg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ponašanja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kao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vozač</a:t>
            </a:r>
            <a:r>
              <a:rPr lang="hr-H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kao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pacijen</a:t>
            </a:r>
            <a:r>
              <a:rPr lang="hr-H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ta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dok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čekamo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u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ambulanti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u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redovima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kako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reagiramo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kaznena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djela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itchFamily="2" charset="0"/>
                <a:cs typeface="MV Boli" pitchFamily="2" charset="0"/>
              </a:rPr>
              <a:t>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4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9600" dirty="0" smtClean="0"/>
              <a:t>H v a l a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9806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i="1" dirty="0" smtClean="0"/>
              <a:t>S a d r ž a j</a:t>
            </a:r>
            <a:endParaRPr lang="hr-HR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</a:p>
          <a:p>
            <a:r>
              <a:rPr lang="hr-HR" dirty="0"/>
              <a:t>P</a:t>
            </a:r>
            <a:r>
              <a:rPr lang="hr-HR" dirty="0" smtClean="0"/>
              <a:t>ovod</a:t>
            </a:r>
          </a:p>
          <a:p>
            <a:r>
              <a:rPr lang="hr-HR" dirty="0" smtClean="0"/>
              <a:t>Svrha</a:t>
            </a:r>
          </a:p>
          <a:p>
            <a:r>
              <a:rPr lang="hr-HR" dirty="0" smtClean="0"/>
              <a:t>Škola kao zajednica</a:t>
            </a:r>
          </a:p>
          <a:p>
            <a:r>
              <a:rPr lang="hr-HR" dirty="0" smtClean="0"/>
              <a:t>Terminologija</a:t>
            </a:r>
          </a:p>
          <a:p>
            <a:r>
              <a:rPr lang="hr-HR" dirty="0" smtClean="0"/>
              <a:t>O </a:t>
            </a:r>
            <a:r>
              <a:rPr lang="hr-HR" dirty="0" err="1" smtClean="0"/>
              <a:t>cyberbullyngu</a:t>
            </a:r>
            <a:endParaRPr lang="hr-HR" dirty="0" smtClean="0"/>
          </a:p>
          <a:p>
            <a:r>
              <a:rPr lang="hr-HR" dirty="0" smtClean="0"/>
              <a:t>Procjena</a:t>
            </a:r>
          </a:p>
          <a:p>
            <a:r>
              <a:rPr lang="hr-HR" dirty="0" smtClean="0"/>
              <a:t>Djelovanje</a:t>
            </a:r>
          </a:p>
          <a:p>
            <a:r>
              <a:rPr lang="hr-HR" dirty="0" smtClean="0"/>
              <a:t>Prevencija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42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629" y="381000"/>
            <a:ext cx="8229600" cy="914400"/>
          </a:xfrm>
        </p:spPr>
        <p:txBody>
          <a:bodyPr/>
          <a:lstStyle/>
          <a:p>
            <a:r>
              <a:rPr lang="hr-HR" i="1" dirty="0" smtClean="0">
                <a:latin typeface="MV Boli" pitchFamily="2" charset="0"/>
                <a:cs typeface="MV Boli" pitchFamily="2" charset="0"/>
              </a:rPr>
              <a:t>P O V O D</a:t>
            </a:r>
            <a:endParaRPr lang="hr-HR" i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Nasilje među djecom u školama obuhvaća širok spektar agresivnih ponašanja koja se događaju među djecom, od rješavanja konflikata nasilnim putem, neprihvatljivog izražavanja ljutnje ili frustracije do ozbiljnih incidenata uz upotrebu </a:t>
            </a:r>
            <a:r>
              <a:rPr lang="hr-HR" dirty="0" smtClean="0">
                <a:solidFill>
                  <a:schemeClr val="tx2"/>
                </a:solidFill>
                <a:latin typeface="MV Boli" pitchFamily="2" charset="0"/>
                <a:cs typeface="MV Boli" pitchFamily="2" charset="0"/>
              </a:rPr>
              <a:t>oružja.</a:t>
            </a:r>
          </a:p>
          <a:p>
            <a:pPr>
              <a:buFontTx/>
              <a:buChar char="-"/>
            </a:pPr>
            <a:endParaRPr lang="hr-HR" dirty="0" smtClean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pPr>
              <a:buFontTx/>
              <a:buChar char="-"/>
            </a:pPr>
            <a:r>
              <a:rPr lang="hr-HR" dirty="0">
                <a:latin typeface="Cambria" pitchFamily="18" charset="0"/>
                <a:cs typeface="MV Boli" pitchFamily="2" charset="0"/>
              </a:rPr>
              <a:t>N</a:t>
            </a:r>
            <a:r>
              <a:rPr lang="vi-VN" dirty="0" smtClean="0">
                <a:latin typeface="Cambria" pitchFamily="18" charset="0"/>
                <a:cs typeface="MV Boli" pitchFamily="2" charset="0"/>
              </a:rPr>
              <a:t>e </a:t>
            </a:r>
            <a:r>
              <a:rPr lang="vi-VN" dirty="0">
                <a:latin typeface="Cambria" pitchFamily="18" charset="0"/>
                <a:cs typeface="MV Boli" pitchFamily="2" charset="0"/>
              </a:rPr>
              <a:t>postoji škola u kojoj sukoba uopće nema – i to je posve normalno. Do sukoba dolazi jer </a:t>
            </a:r>
            <a:r>
              <a:rPr lang="hr-HR" dirty="0" smtClean="0">
                <a:latin typeface="Cambria" pitchFamily="18" charset="0"/>
                <a:cs typeface="MV Boli" pitchFamily="2" charset="0"/>
              </a:rPr>
              <a:t>djeca</a:t>
            </a:r>
            <a:r>
              <a:rPr lang="vi-VN" dirty="0" smtClean="0">
                <a:latin typeface="Cambria" pitchFamily="18" charset="0"/>
                <a:cs typeface="MV Boli" pitchFamily="2" charset="0"/>
              </a:rPr>
              <a:t> </a:t>
            </a:r>
            <a:r>
              <a:rPr lang="vi-VN" dirty="0">
                <a:latin typeface="Cambria" pitchFamily="18" charset="0"/>
                <a:cs typeface="MV Boli" pitchFamily="2" charset="0"/>
              </a:rPr>
              <a:t>imaju različite potrebe, poglede na svijet i vrijednosne sustave</a:t>
            </a:r>
            <a:r>
              <a:rPr lang="vi-VN" dirty="0">
                <a:cs typeface="MV Boli" pitchFamily="2" charset="0"/>
              </a:rPr>
              <a:t>.</a:t>
            </a:r>
            <a:endParaRPr lang="hr-HR" dirty="0">
              <a:latin typeface="MV Boli" pitchFamily="2" charset="0"/>
              <a:cs typeface="MV Boli" pitchFamily="2" charset="0"/>
            </a:endParaRPr>
          </a:p>
          <a:p>
            <a:pPr>
              <a:buFontTx/>
              <a:buChar char="-"/>
            </a:pPr>
            <a:endParaRPr lang="hr-HR" dirty="0">
              <a:solidFill>
                <a:schemeClr val="tx2"/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-  aktualna društvena tema</a:t>
            </a:r>
          </a:p>
          <a:p>
            <a:pPr>
              <a:buFontTx/>
              <a:buChar char="-"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pojavljuje se u našoj školi</a:t>
            </a:r>
          </a:p>
          <a:p>
            <a:pPr>
              <a:buFontTx/>
              <a:buChar char="-"/>
            </a:pPr>
            <a:r>
              <a:rPr lang="hr-HR" dirty="0" smtClean="0">
                <a:latin typeface="MV Boli" pitchFamily="2" charset="0"/>
                <a:cs typeface="MV Boli" pitchFamily="2" charset="0"/>
              </a:rPr>
              <a:t>preventivno djelovanje</a:t>
            </a:r>
          </a:p>
          <a:p>
            <a:pPr>
              <a:buFontTx/>
              <a:buChar char="-"/>
            </a:pPr>
            <a:r>
              <a:rPr lang="hr-HR" dirty="0">
                <a:latin typeface="MV Boli" pitchFamily="2" charset="0"/>
                <a:cs typeface="MV Boli" pitchFamily="2" charset="0"/>
              </a:rPr>
              <a:t>p</a:t>
            </a:r>
            <a:r>
              <a:rPr lang="hr-HR" dirty="0" smtClean="0">
                <a:latin typeface="MV Boli" pitchFamily="2" charset="0"/>
                <a:cs typeface="MV Boli" pitchFamily="2" charset="0"/>
              </a:rPr>
              <a:t>oziv na međusobno razumijevanje i suradnju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08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8229600" cy="914400"/>
          </a:xfrm>
        </p:spPr>
        <p:txBody>
          <a:bodyPr>
            <a:normAutofit/>
          </a:bodyPr>
          <a:lstStyle/>
          <a:p>
            <a:r>
              <a:rPr lang="hr-HR" sz="4400" dirty="0" smtClean="0"/>
              <a:t>S v r h a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sz="3600" dirty="0" smtClean="0"/>
              <a:t>Da se međusobno čujemo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91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229600" cy="1143000"/>
          </a:xfrm>
        </p:spPr>
        <p:txBody>
          <a:bodyPr>
            <a:noAutofit/>
          </a:bodyPr>
          <a:lstStyle/>
          <a:p>
            <a:r>
              <a:rPr lang="hr-HR" sz="4000" dirty="0" smtClean="0">
                <a:latin typeface="MV Boli" pitchFamily="2" charset="0"/>
                <a:cs typeface="MV Boli" pitchFamily="2" charset="0"/>
              </a:rPr>
              <a:t>B u ll y n g</a:t>
            </a:r>
            <a:br>
              <a:rPr lang="hr-HR" sz="4000" dirty="0" smtClean="0">
                <a:latin typeface="MV Boli" pitchFamily="2" charset="0"/>
                <a:cs typeface="MV Boli" pitchFamily="2" charset="0"/>
              </a:rPr>
            </a:br>
            <a:endParaRPr lang="hr-HR" sz="40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2037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sz="1800" b="1" i="1" dirty="0" smtClean="0">
                <a:solidFill>
                  <a:schemeClr val="bg2"/>
                </a:solidFill>
                <a:latin typeface="Verdana" pitchFamily="34" charset="0"/>
              </a:rPr>
              <a:t>...</a:t>
            </a:r>
            <a:r>
              <a:rPr lang="hr-HR" sz="1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hr-HR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nasilje u kojem je učenik trajno i učestalo izložen negativnim postupcima od strane jednog ili više učenika koji ga namjerno žele povrijediti, poniziti ili izložiti neugodnostima</a:t>
            </a:r>
            <a:r>
              <a:rPr lang="hr-HR" sz="24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endParaRPr lang="hr-HR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>
              <a:buFont typeface="Wingdings" pitchFamily="2" charset="2"/>
              <a:buNone/>
            </a:pPr>
            <a:r>
              <a:rPr lang="hr-H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(Olweus, 1988. i 1991.)</a:t>
            </a:r>
          </a:p>
          <a:p>
            <a:endParaRPr lang="hr-HR" sz="1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80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VRSTE NASILJA</a:t>
            </a:r>
            <a:endParaRPr lang="hr-HR" sz="4000" dirty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MV Boli" pitchFamily="2" charset="0"/>
                <a:cs typeface="MV Boli" pitchFamily="2" charset="0"/>
              </a:rPr>
              <a:t>Fizičko</a:t>
            </a:r>
          </a:p>
          <a:p>
            <a:pPr marL="0" indent="0">
              <a:buNone/>
            </a:pPr>
            <a:endParaRPr lang="hr-HR" sz="2800" dirty="0" smtClean="0">
              <a:latin typeface="MV Boli" pitchFamily="2" charset="0"/>
              <a:cs typeface="MV Boli" pitchFamily="2" charset="0"/>
            </a:endParaRPr>
          </a:p>
          <a:p>
            <a:r>
              <a:rPr lang="hr-HR" sz="2800" dirty="0" smtClean="0">
                <a:latin typeface="MV Boli" pitchFamily="2" charset="0"/>
                <a:cs typeface="MV Boli" pitchFamily="2" charset="0"/>
              </a:rPr>
              <a:t>Psihičko (socijalno i verbalno)</a:t>
            </a:r>
          </a:p>
          <a:p>
            <a:pPr marL="0" indent="0">
              <a:buNone/>
            </a:pPr>
            <a:endParaRPr lang="hr-HR" sz="2800" dirty="0" smtClean="0">
              <a:latin typeface="MV Boli" pitchFamily="2" charset="0"/>
              <a:cs typeface="MV Boli" pitchFamily="2" charset="0"/>
            </a:endParaRPr>
          </a:p>
          <a:p>
            <a:r>
              <a:rPr lang="hr-HR" sz="2800" dirty="0" smtClean="0">
                <a:latin typeface="MV Boli" pitchFamily="2" charset="0"/>
                <a:cs typeface="MV Boli" pitchFamily="2" charset="0"/>
              </a:rPr>
              <a:t>Seksualno</a:t>
            </a:r>
          </a:p>
          <a:p>
            <a:pPr marL="0" indent="0">
              <a:buNone/>
            </a:pPr>
            <a:endParaRPr lang="hr-HR" sz="2800" dirty="0" smtClean="0">
              <a:latin typeface="MV Boli" pitchFamily="2" charset="0"/>
              <a:cs typeface="MV Boli" pitchFamily="2" charset="0"/>
            </a:endParaRPr>
          </a:p>
          <a:p>
            <a:r>
              <a:rPr lang="hr-HR" sz="2800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CYBERBULLYNG!!!</a:t>
            </a:r>
          </a:p>
        </p:txBody>
      </p:sp>
    </p:spTree>
    <p:extLst>
      <p:ext uri="{BB962C8B-B14F-4D97-AF65-F5344CB8AC3E}">
        <p14:creationId xmlns:p14="http://schemas.microsoft.com/office/powerpoint/2010/main" val="37342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RAZLIKA NASILJA I SUKOBA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b="1" dirty="0" smtClean="0">
                <a:solidFill>
                  <a:srgbClr val="C00000"/>
                </a:solidFill>
              </a:rPr>
              <a:t>NAMJERA!!!!</a:t>
            </a:r>
          </a:p>
          <a:p>
            <a:r>
              <a:rPr lang="vi-VN" dirty="0" smtClean="0"/>
              <a:t>nema </a:t>
            </a:r>
            <a:r>
              <a:rPr lang="vi-VN" dirty="0"/>
              <a:t>težih posljedica za učenike u sukobu 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/>
              <a:t>u stanju su slobodno pregovarati, ispričati se ili prihvatiti rješenje u kojem nema pobjednika i </a:t>
            </a:r>
            <a:r>
              <a:rPr lang="vi-VN" dirty="0" smtClean="0"/>
              <a:t>poraženog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400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CYBERBULLYNG!!!</a:t>
            </a:r>
            <a:br>
              <a:rPr lang="hr-HR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dirty="0" smtClean="0">
                <a:solidFill>
                  <a:srgbClr val="FF0000"/>
                </a:solidFill>
                <a:cs typeface="MV Boli" panose="02000500030200090000" pitchFamily="2" charset="0"/>
              </a:rPr>
              <a:t>nasilj</a:t>
            </a:r>
            <a:r>
              <a:rPr lang="hr-HR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vi-VN" dirty="0" smtClean="0">
                <a:solidFill>
                  <a:srgbClr val="FF0000"/>
                </a:solidFill>
                <a:cs typeface="MV Boli" panose="02000500030200090000" pitchFamily="2" charset="0"/>
              </a:rPr>
              <a:t> </a:t>
            </a:r>
            <a:r>
              <a:rPr lang="vi-VN" dirty="0">
                <a:solidFill>
                  <a:srgbClr val="FF0000"/>
                </a:solidFill>
                <a:cs typeface="MV Boli" panose="02000500030200090000" pitchFamily="2" charset="0"/>
              </a:rPr>
              <a:t>među vršnjacima </a:t>
            </a:r>
            <a:r>
              <a:rPr lang="vi-VN" dirty="0" smtClean="0">
                <a:solidFill>
                  <a:srgbClr val="FF0000"/>
                </a:solidFill>
                <a:cs typeface="MV Boli" panose="02000500030200090000" pitchFamily="2" charset="0"/>
              </a:rPr>
              <a:t>kad </a:t>
            </a:r>
            <a:r>
              <a:rPr lang="vi-VN" dirty="0">
                <a:solidFill>
                  <a:srgbClr val="FF0000"/>
                </a:solidFill>
                <a:cs typeface="MV Boli" panose="02000500030200090000" pitchFamily="2" charset="0"/>
              </a:rPr>
              <a:t>je dijete ili tinejdžer izloženo napadu drugog djeteta, tinejdžera ili grupe djece, </a:t>
            </a:r>
            <a:endParaRPr lang="hr-HR" dirty="0" smtClean="0">
              <a:solidFill>
                <a:srgbClr val="FF0000"/>
              </a:solidFill>
              <a:cs typeface="MV Boli" panose="02000500030200090000" pitchFamily="2" charset="0"/>
            </a:endParaRPr>
          </a:p>
          <a:p>
            <a:pPr marL="0" indent="0" algn="ctr">
              <a:buNone/>
            </a:pPr>
            <a:r>
              <a:rPr lang="vi-VN" dirty="0" smtClean="0">
                <a:solidFill>
                  <a:srgbClr val="FF0000"/>
                </a:solidFill>
                <a:cs typeface="MV Boli" panose="02000500030200090000" pitchFamily="2" charset="0"/>
              </a:rPr>
              <a:t>putem </a:t>
            </a:r>
            <a:r>
              <a:rPr lang="vi-VN" b="1" dirty="0">
                <a:solidFill>
                  <a:srgbClr val="FF0000"/>
                </a:solidFill>
                <a:cs typeface="MV Boli" panose="02000500030200090000" pitchFamily="2" charset="0"/>
              </a:rPr>
              <a:t>interneta ili mobilnog telefona</a:t>
            </a:r>
            <a:r>
              <a:rPr lang="vi-VN" b="1" dirty="0" smtClean="0">
                <a:solidFill>
                  <a:srgbClr val="FF0000"/>
                </a:solidFill>
                <a:cs typeface="MV Boli" panose="02000500030200090000" pitchFamily="2" charset="0"/>
              </a:rPr>
              <a:t>.</a:t>
            </a:r>
            <a:endParaRPr lang="hr-HR" b="1" dirty="0" smtClean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 fontAlgn="base">
              <a:buNone/>
            </a:pP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Postoje dvije vrste nasilja preko interneta: izravan napad i napad preko posrednika. </a:t>
            </a:r>
            <a:endParaRPr lang="hr-HR" dirty="0" smtClean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fontAlgn="base"/>
            <a:r>
              <a:rPr lang="vi-VN" dirty="0" smtClean="0">
                <a:solidFill>
                  <a:srgbClr val="0070C0"/>
                </a:solidFill>
                <a:cs typeface="MV Boli" panose="02000500030200090000" pitchFamily="2" charset="0"/>
              </a:rPr>
              <a:t>Izravan </a:t>
            </a: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napad događa se kad maloljetnik:</a:t>
            </a:r>
          </a:p>
          <a:p>
            <a:pPr algn="ctr" fontAlgn="base">
              <a:buFont typeface="Arial" panose="020B0604020202020204" pitchFamily="34" charset="0"/>
              <a:buChar char="•"/>
            </a:pP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šalje uznemirujuće poruke mobitelom, e-mailom ili na chatu</a:t>
            </a:r>
          </a:p>
          <a:p>
            <a:pPr algn="ctr" fontAlgn="base">
              <a:buFont typeface="Arial" panose="020B0604020202020204" pitchFamily="34" charset="0"/>
              <a:buChar char="•"/>
            </a:pP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ukrade ili promijeni lozinku za e-mail ili nadimak na chatu</a:t>
            </a:r>
          </a:p>
          <a:p>
            <a:pPr algn="ctr" fontAlgn="base">
              <a:buFont typeface="Arial" panose="020B0604020202020204" pitchFamily="34" charset="0"/>
              <a:buChar char="•"/>
            </a:pPr>
            <a:r>
              <a:rPr lang="vi-VN" dirty="0" smtClean="0">
                <a:solidFill>
                  <a:srgbClr val="0070C0"/>
                </a:solidFill>
                <a:cs typeface="MV Boli" panose="02000500030200090000" pitchFamily="2" charset="0"/>
              </a:rPr>
              <a:t>šalje </a:t>
            </a: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uznemirujuće slike putem e-maila ili MMS poruka na mobitelu</a:t>
            </a:r>
          </a:p>
          <a:p>
            <a:pPr algn="ctr" fontAlgn="base">
              <a:buFont typeface="Arial" panose="020B0604020202020204" pitchFamily="34" charset="0"/>
              <a:buChar char="•"/>
            </a:pPr>
            <a:r>
              <a:rPr lang="vi-VN" dirty="0" smtClean="0">
                <a:solidFill>
                  <a:srgbClr val="0070C0"/>
                </a:solidFill>
                <a:cs typeface="MV Boli" panose="02000500030200090000" pitchFamily="2" charset="0"/>
              </a:rPr>
              <a:t>šalje </a:t>
            </a: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pornografiju i neželjenu poštu na e-mail ili mobitel</a:t>
            </a:r>
          </a:p>
          <a:p>
            <a:pPr algn="ctr" fontAlgn="base">
              <a:buFont typeface="Arial" panose="020B0604020202020204" pitchFamily="34" charset="0"/>
              <a:buChar char="•"/>
            </a:pPr>
            <a:r>
              <a:rPr lang="vi-VN" dirty="0">
                <a:solidFill>
                  <a:srgbClr val="0070C0"/>
                </a:solidFill>
                <a:cs typeface="MV Boli" panose="02000500030200090000" pitchFamily="2" charset="0"/>
              </a:rPr>
              <a:t>lažno se predstavlja kao drugo dijete.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71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vi-VN" dirty="0">
                <a:cs typeface="MV Boli" panose="02000500030200090000" pitchFamily="2" charset="0"/>
              </a:rPr>
              <a:t>Takvo se nasilje, </a:t>
            </a:r>
            <a:r>
              <a:rPr lang="vi-VN" dirty="0" smtClean="0">
                <a:cs typeface="MV Boli" panose="02000500030200090000" pitchFamily="2" charset="0"/>
              </a:rPr>
              <a:t>odnosi </a:t>
            </a:r>
            <a:r>
              <a:rPr lang="vi-VN" dirty="0">
                <a:cs typeface="MV Boli" panose="02000500030200090000" pitchFamily="2" charset="0"/>
              </a:rPr>
              <a:t>i na slanje fotografija svojih kolega te traženje ostalih da ih procjenjuju po određenim karakteristikama, odnosno da glasaju za osobu koja je, primjerice, najružnija, najnepopularnija ili najdeblja u školi. </a:t>
            </a:r>
            <a:endParaRPr lang="hr-HR" dirty="0" smtClean="0">
              <a:cs typeface="MV Boli" panose="02000500030200090000" pitchFamily="2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vi-VN" dirty="0" smtClean="0">
                <a:cs typeface="MV Boli" panose="02000500030200090000" pitchFamily="2" charset="0"/>
              </a:rPr>
              <a:t>Djeca </a:t>
            </a:r>
            <a:r>
              <a:rPr lang="vi-VN" dirty="0">
                <a:cs typeface="MV Boli" panose="02000500030200090000" pitchFamily="2" charset="0"/>
              </a:rPr>
              <a:t>katkad na određenoj popularnoj internetskoj stranici traže od ostalih da navedu osobu koju najviše mrze te da o njoj napišu nekoliko riječi, a sve s ciljem da žrtvu osramote pred što većim brojem ljudi. Nasilje na internetu uključuje i “provaljivanje” u tuđe e-mail adrese te slanje zlobnih i neugodnih sadržaja drugima.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5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167</TotalTime>
  <Words>807</Words>
  <Application>Microsoft Office PowerPoint</Application>
  <PresentationFormat>Prikaz na zaslonu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MV Boli</vt:lpstr>
      <vt:lpstr>Verdana</vt:lpstr>
      <vt:lpstr>Wingdings</vt:lpstr>
      <vt:lpstr>Macro</vt:lpstr>
      <vt:lpstr>Djelovanje škole u  situacijama bullynga i  „sličnog”</vt:lpstr>
      <vt:lpstr>S a d r ž a j</vt:lpstr>
      <vt:lpstr>P O V O D</vt:lpstr>
      <vt:lpstr>S v r h a</vt:lpstr>
      <vt:lpstr>B u ll y n g </vt:lpstr>
      <vt:lpstr>VRSTE NASILJA</vt:lpstr>
      <vt:lpstr>RAZLIKA NASILJA I SUKOBA</vt:lpstr>
      <vt:lpstr>CYBERBULLYNG!!! </vt:lpstr>
      <vt:lpstr>PowerPointova prezentacija</vt:lpstr>
      <vt:lpstr>PowerPointova prezentacija</vt:lpstr>
      <vt:lpstr>Škola kao zajednica</vt:lpstr>
      <vt:lpstr>Poziv a ne posao</vt:lpstr>
      <vt:lpstr>Preventivno djelovanje</vt:lpstr>
      <vt:lpstr>Z a š t o???</vt:lpstr>
      <vt:lpstr>P R O C J E N A </vt:lpstr>
      <vt:lpstr>D j e l o v a nj e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</dc:creator>
  <cp:lastModifiedBy>vjekoslav pintar</cp:lastModifiedBy>
  <cp:revision>24</cp:revision>
  <dcterms:created xsi:type="dcterms:W3CDTF">2006-08-16T00:00:00Z</dcterms:created>
  <dcterms:modified xsi:type="dcterms:W3CDTF">2019-03-13T05:40:10Z</dcterms:modified>
</cp:coreProperties>
</file>