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42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25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83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313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2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472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63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84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377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87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98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4EB-8411-43E5-811A-6FFA92809697}" type="datetimeFigureOut">
              <a:rPr lang="hr-HR" smtClean="0"/>
              <a:t>14.5.2019.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8CE0-ABF8-4B92-B151-B5C7E8B8EB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25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hr/translate?hl=en&amp;sl=hr&amp;u=https://hr.wikipedia.org/wiki/Charles_Darwin&amp;prev=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692697"/>
            <a:ext cx="7846640" cy="1512167"/>
          </a:xfrm>
        </p:spPr>
        <p:txBody>
          <a:bodyPr>
            <a:normAutofit/>
          </a:bodyPr>
          <a:lstStyle/>
          <a:p>
            <a:r>
              <a:rPr lang="hr-HR" sz="7200" b="1" i="1" dirty="0" smtClean="0"/>
              <a:t>BIOLOGIJA</a:t>
            </a:r>
            <a:endParaRPr lang="hr-HR" sz="7200" b="1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Vesna\Desktop\znanstvenic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401228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6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1865. </a:t>
            </a:r>
            <a:r>
              <a:rPr lang="hr-HR" sz="2800" b="1" dirty="0" err="1" smtClean="0"/>
              <a:t>Gregor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Johann</a:t>
            </a:r>
            <a:r>
              <a:rPr lang="hr-HR" sz="2800" b="1" dirty="0" smtClean="0"/>
              <a:t> Mendel  utvrđuje zakone nasljeđivanja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	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Začetnikom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klasične genetike smatra se Gregor Mendel, koji je vršio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k</a:t>
            </a:r>
            <a:r>
              <a:rPr lang="hr-HR" sz="2400" dirty="0" err="1" smtClean="0">
                <a:latin typeface="Calibri" pitchFamily="34" charset="0"/>
                <a:cs typeface="Calibri" pitchFamily="34" charset="0"/>
              </a:rPr>
              <a:t>rižanje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između različitih sorti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odlika)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graška kod kojih je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bilježio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određene osobine. Njegovi eksperimenti na grašku trajali su osam godina i zahvaljujući njima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nastale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su prve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pre</a:t>
            </a:r>
            <a:r>
              <a:rPr lang="hr-HR" sz="2400" dirty="0" err="1">
                <a:latin typeface="Calibri" pitchFamily="34" charset="0"/>
                <a:cs typeface="Calibri" pitchFamily="34" charset="0"/>
              </a:rPr>
              <a:t>t</a:t>
            </a:r>
            <a:r>
              <a:rPr lang="hr-HR" sz="2400" dirty="0" err="1" smtClean="0">
                <a:latin typeface="Calibri" pitchFamily="34" charset="0"/>
                <a:cs typeface="Calibri" pitchFamily="34" charset="0"/>
              </a:rPr>
              <a:t>postavke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osnovnim principima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nasleđivanja.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                                                </a:t>
            </a:r>
          </a:p>
          <a:p>
            <a:pPr marL="0" indent="0">
              <a:buNone/>
            </a:pPr>
            <a:r>
              <a:rPr lang="hr-HR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4000" b="1" i="1" dirty="0" err="1" smtClean="0"/>
              <a:t>Gregor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Johann</a:t>
            </a:r>
            <a:r>
              <a:rPr lang="hr-HR" sz="4000" b="1" i="1" dirty="0" smtClean="0"/>
              <a:t> Mendel</a:t>
            </a:r>
            <a:r>
              <a:rPr lang="hr-HR" sz="4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4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4400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</a:t>
            </a:r>
            <a:endParaRPr lang="hr-HR" sz="4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C:\Users\Vesna\Desktop\Gregor_Mendel_Mo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376" y="3501008"/>
            <a:ext cx="2270039" cy="29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3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1880. Otkriven uzročnik malarije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	Malarija </a:t>
            </a:r>
            <a:r>
              <a:rPr lang="hr-HR" sz="2400" dirty="0"/>
              <a:t>(</a:t>
            </a:r>
            <a:r>
              <a:rPr lang="hr-HR" sz="2400" dirty="0" err="1"/>
              <a:t>Malaria</a:t>
            </a:r>
            <a:r>
              <a:rPr lang="hr-HR" sz="2400" dirty="0"/>
              <a:t>, </a:t>
            </a:r>
            <a:r>
              <a:rPr lang="hr-HR" sz="2400" dirty="0" err="1"/>
              <a:t>plasmodium</a:t>
            </a:r>
            <a:r>
              <a:rPr lang="hr-HR" sz="2400" dirty="0"/>
              <a:t>) je zarazna bolest, uzročnik malarije je </a:t>
            </a:r>
            <a:r>
              <a:rPr lang="hr-HR" sz="2400" dirty="0" err="1"/>
              <a:t>plazmodijum</a:t>
            </a:r>
            <a:r>
              <a:rPr lang="hr-HR" sz="2400" dirty="0"/>
              <a:t>, parazitska </a:t>
            </a:r>
            <a:r>
              <a:rPr lang="hr-HR" sz="2400" dirty="0" err="1"/>
              <a:t>protozoa</a:t>
            </a:r>
            <a:r>
              <a:rPr lang="hr-HR" sz="2400" dirty="0"/>
              <a:t> kojeg u krvotok zaraženih ugrizom prenose ženke komaraca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r>
              <a:rPr lang="hr-HR" sz="2400" dirty="0"/>
              <a:t>Malarija je zarazna bolest crvenih krvnih </a:t>
            </a:r>
            <a:r>
              <a:rPr lang="hr-HR" sz="2400" dirty="0" smtClean="0"/>
              <a:t>stanica. Važno je naglasiti da se malarija može izliječiti.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i="1" dirty="0"/>
              <a:t>Malarija se širi ubodom zaražene </a:t>
            </a:r>
            <a:endParaRPr lang="hr-HR" sz="2400" b="1" i="1" dirty="0" smtClean="0"/>
          </a:p>
          <a:p>
            <a:pPr marL="0" indent="0">
              <a:buNone/>
            </a:pPr>
            <a:r>
              <a:rPr lang="hr-HR" sz="2400" b="1" i="1" dirty="0" smtClean="0"/>
              <a:t>ženke </a:t>
            </a:r>
            <a:r>
              <a:rPr lang="hr-HR" sz="2400" b="1" i="1" dirty="0"/>
              <a:t>komarca </a:t>
            </a:r>
            <a:r>
              <a:rPr lang="hr-HR" sz="2400" b="1" i="1" dirty="0" err="1" smtClean="0"/>
              <a:t>Anopheles</a:t>
            </a:r>
            <a:r>
              <a:rPr lang="hr-HR" sz="2400" b="1" i="1" dirty="0" smtClean="0"/>
              <a:t> </a:t>
            </a:r>
            <a:endParaRPr lang="hr-HR" sz="2400" b="1" i="1" dirty="0"/>
          </a:p>
        </p:txBody>
      </p:sp>
      <p:pic>
        <p:nvPicPr>
          <p:cNvPr id="6146" name="Picture 2" descr="C:\Users\Vesna\Desktop\komarac malarič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02895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3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1882. Walter Fleming otkrio kromosome, ime dobili tek 1888. godine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sz="2400" dirty="0" err="1" smtClean="0"/>
              <a:t>Walther</a:t>
            </a:r>
            <a:r>
              <a:rPr lang="hr-HR" sz="2400" dirty="0" smtClean="0"/>
              <a:t> </a:t>
            </a:r>
            <a:r>
              <a:rPr lang="hr-HR" sz="2400" dirty="0" err="1"/>
              <a:t>Flemming</a:t>
            </a:r>
            <a:r>
              <a:rPr lang="hr-HR" sz="2400" dirty="0"/>
              <a:t>, </a:t>
            </a:r>
            <a:r>
              <a:rPr lang="hr-HR" sz="2400" dirty="0" smtClean="0"/>
              <a:t>njemački je </a:t>
            </a:r>
            <a:r>
              <a:rPr lang="hr-HR" sz="2400" dirty="0" smtClean="0"/>
              <a:t>znanstvenik koji </a:t>
            </a:r>
            <a:r>
              <a:rPr lang="hr-HR" sz="2400" dirty="0"/>
              <a:t>istražuje strukturu stanica, otkriva tvar koju naziva </a:t>
            </a:r>
            <a:r>
              <a:rPr lang="hr-HR" sz="2400" dirty="0" err="1"/>
              <a:t>kromatin</a:t>
            </a:r>
            <a:r>
              <a:rPr lang="hr-HR" sz="2400" dirty="0"/>
              <a:t>.  P</a:t>
            </a:r>
            <a:r>
              <a:rPr lang="hr-HR" sz="2400" dirty="0" smtClean="0"/>
              <a:t>rimjećuje </a:t>
            </a:r>
            <a:r>
              <a:rPr lang="hr-HR" sz="2400" dirty="0"/>
              <a:t>da se, tijekom diobe stanica, ta tvar odvaja u </a:t>
            </a:r>
            <a:r>
              <a:rPr lang="hr-HR" sz="2400" dirty="0" smtClean="0"/>
              <a:t>‘’žice </a:t>
            </a:r>
            <a:r>
              <a:rPr lang="hr-HR" sz="2400" dirty="0"/>
              <a:t>s </a:t>
            </a:r>
            <a:r>
              <a:rPr lang="hr-HR" sz="2400" dirty="0" smtClean="0"/>
              <a:t>koncima’’, </a:t>
            </a:r>
            <a:r>
              <a:rPr lang="hr-HR" sz="2400" dirty="0"/>
              <a:t>koje postaju poznate kao </a:t>
            </a:r>
            <a:r>
              <a:rPr lang="hr-HR" sz="2400" b="1" dirty="0" smtClean="0"/>
              <a:t>kromosomi</a:t>
            </a:r>
            <a:r>
              <a:rPr lang="hr-HR" sz="2400" dirty="0" smtClean="0"/>
              <a:t>, imenovani tek 1888. godine.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3600" b="1" i="1" dirty="0" smtClean="0"/>
              <a:t>    </a:t>
            </a:r>
            <a:r>
              <a:rPr lang="hr-HR" sz="4000" b="1" i="1" dirty="0" smtClean="0"/>
              <a:t>Walter Fleming </a:t>
            </a:r>
            <a:r>
              <a:rPr lang="hr-HR" sz="3600" dirty="0"/>
              <a:t>	</a:t>
            </a:r>
            <a:r>
              <a:rPr lang="hr-HR" sz="2400" dirty="0" smtClean="0"/>
              <a:t>				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7170" name="Picture 2" descr="C:\Users\Vesna\Desktop\fl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826" y="3284984"/>
            <a:ext cx="2075541" cy="280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0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1885. Louis Pasteur uveo cjepivo protiv bjesnoće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>
                <a:latin typeface="Calibrio"/>
              </a:rPr>
              <a:t>	</a:t>
            </a:r>
            <a:r>
              <a:rPr lang="vi-VN" sz="2400" dirty="0" smtClean="0">
                <a:latin typeface="Calibrio"/>
              </a:rPr>
              <a:t>Pasteur </a:t>
            </a:r>
            <a:r>
              <a:rPr lang="vi-VN" sz="2400" dirty="0">
                <a:latin typeface="Calibrio"/>
              </a:rPr>
              <a:t>je najviše poznat po svom radu na cjepivu protiv bjesnoće, vrlo zarazne infekcije koja pogađa središnji živčani sustav</a:t>
            </a:r>
            <a:r>
              <a:rPr lang="vi-VN" sz="2400" dirty="0" smtClean="0">
                <a:latin typeface="Calibrio"/>
              </a:rPr>
              <a:t>.</a:t>
            </a:r>
            <a:endParaRPr lang="hr-HR" sz="2400" dirty="0" smtClean="0">
              <a:latin typeface="Calibrio"/>
            </a:endParaRPr>
          </a:p>
          <a:p>
            <a:pPr marL="0" indent="0">
              <a:buNone/>
            </a:pPr>
            <a:r>
              <a:rPr lang="hr-HR" sz="2400" dirty="0">
                <a:latin typeface="Calibrio"/>
              </a:rPr>
              <a:t>6. srpnja, 1885. </a:t>
            </a:r>
            <a:r>
              <a:rPr lang="hr-HR" sz="2400" dirty="0" smtClean="0">
                <a:latin typeface="Calibrio"/>
              </a:rPr>
              <a:t>godine Pasteur </a:t>
            </a:r>
            <a:r>
              <a:rPr lang="hr-HR" sz="2400" dirty="0">
                <a:latin typeface="Calibrio"/>
              </a:rPr>
              <a:t>je testirao svoje cjepivo protiv bjesnoće na čovjeku po prvi put. Spasio je život </a:t>
            </a:r>
            <a:r>
              <a:rPr lang="hr-HR" sz="2400" dirty="0" smtClean="0">
                <a:latin typeface="Calibrio"/>
              </a:rPr>
              <a:t>mladića kojeg </a:t>
            </a:r>
            <a:r>
              <a:rPr lang="hr-HR" sz="2400" dirty="0">
                <a:latin typeface="Calibrio"/>
              </a:rPr>
              <a:t>je ugrizao bijesni pas. Liječenje je trajalo 10 dana, nakon čega se pacijent oporavio i </a:t>
            </a:r>
            <a:r>
              <a:rPr lang="hr-HR" sz="2400" dirty="0" smtClean="0">
                <a:latin typeface="Calibrio"/>
              </a:rPr>
              <a:t>bio </a:t>
            </a:r>
            <a:r>
              <a:rPr lang="hr-HR" sz="2400" dirty="0">
                <a:latin typeface="Calibrio"/>
              </a:rPr>
              <a:t>zdrav. Od tada su tisuće ljudi spašene ovim </a:t>
            </a:r>
            <a:r>
              <a:rPr lang="hr-HR" sz="2400" dirty="0" smtClean="0">
                <a:latin typeface="Calibrio"/>
              </a:rPr>
              <a:t>cjepivom.</a:t>
            </a:r>
            <a:endParaRPr lang="hr-HR" sz="2400" dirty="0">
              <a:latin typeface="Calibrio"/>
            </a:endParaRPr>
          </a:p>
          <a:p>
            <a:pPr marL="0" indent="0">
              <a:buNone/>
            </a:pPr>
            <a:r>
              <a:rPr lang="hr-HR" sz="2400" dirty="0">
                <a:latin typeface="+mj-lt"/>
              </a:rPr>
              <a:t/>
            </a:r>
            <a:br>
              <a:rPr lang="hr-HR" sz="2400" dirty="0">
                <a:latin typeface="+mj-lt"/>
              </a:rPr>
            </a:br>
            <a:r>
              <a:rPr lang="hr-HR" b="1" i="1" dirty="0" smtClean="0">
                <a:latin typeface="+mj-lt"/>
              </a:rPr>
              <a:t>Laboratorij </a:t>
            </a:r>
            <a:r>
              <a:rPr lang="hr-HR" b="1" i="1" dirty="0" err="1" smtClean="0">
                <a:latin typeface="+mj-lt"/>
              </a:rPr>
              <a:t>Luisa</a:t>
            </a:r>
            <a:r>
              <a:rPr lang="hr-HR" b="1" i="1" dirty="0" smtClean="0">
                <a:latin typeface="+mj-lt"/>
              </a:rPr>
              <a:t> Pasteura</a:t>
            </a:r>
            <a:r>
              <a:rPr lang="hr-HR" sz="3600" b="1" i="1" dirty="0">
                <a:latin typeface="+mj-lt"/>
              </a:rPr>
              <a:t/>
            </a:r>
            <a:br>
              <a:rPr lang="hr-HR" sz="3600" b="1" i="1" dirty="0">
                <a:latin typeface="+mj-lt"/>
              </a:rPr>
            </a:br>
            <a:r>
              <a:rPr lang="vi-VN" sz="2400" dirty="0">
                <a:latin typeface="+mj-lt"/>
              </a:rPr>
              <a:t/>
            </a:r>
            <a:br>
              <a:rPr lang="vi-VN" sz="2400" dirty="0">
                <a:latin typeface="+mj-lt"/>
              </a:rPr>
            </a:br>
            <a:endParaRPr lang="hr-HR" sz="2400" dirty="0">
              <a:latin typeface="+mj-lt"/>
            </a:endParaRPr>
          </a:p>
        </p:txBody>
      </p:sp>
      <p:pic>
        <p:nvPicPr>
          <p:cNvPr id="8194" name="Picture 2" descr="C:\Users\Vesna\Desktop\laborator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2945904" cy="187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9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Hvala na pažnji! </a:t>
            </a:r>
            <a:endParaRPr lang="hr-HR" b="1" i="1" dirty="0"/>
          </a:p>
        </p:txBody>
      </p:sp>
      <p:pic>
        <p:nvPicPr>
          <p:cNvPr id="9219" name="Picture 3" descr="C:\Users\Vesna\Desktop\Zabavni-smajlici-za-gmail-cha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3"/>
            <a:ext cx="6252694" cy="406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84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Osnovna škola Skrad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i="1" dirty="0" smtClean="0"/>
              <a:t>Izradile učenice 8. r.</a:t>
            </a:r>
          </a:p>
          <a:p>
            <a:pPr marL="0" indent="0" algn="ctr">
              <a:buNone/>
            </a:pPr>
            <a:r>
              <a:rPr lang="hr-HR" b="1" i="1" dirty="0" smtClean="0"/>
              <a:t>Katarina Frković i Ivana </a:t>
            </a:r>
            <a:r>
              <a:rPr lang="hr-HR" b="1" i="1" dirty="0" err="1" smtClean="0"/>
              <a:t>Injić</a:t>
            </a:r>
            <a:endParaRPr lang="hr-HR" b="1" i="1" dirty="0" smtClean="0"/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r>
              <a:rPr lang="hr-HR" i="1" dirty="0" smtClean="0"/>
              <a:t>Mentorica:</a:t>
            </a:r>
          </a:p>
          <a:p>
            <a:pPr marL="0" indent="0" algn="ctr">
              <a:buNone/>
            </a:pPr>
            <a:r>
              <a:rPr lang="hr-HR" b="1" i="1" dirty="0" smtClean="0"/>
              <a:t>Vesna Pintar – Grgurić, dipl. uč. uč. </a:t>
            </a:r>
            <a:r>
              <a:rPr lang="hr-HR" b="1" i="1" dirty="0" err="1" smtClean="0"/>
              <a:t>savj</a:t>
            </a:r>
            <a:r>
              <a:rPr lang="hr-HR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61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hr-HR" b="1" i="1" dirty="0" smtClean="0"/>
              <a:t>Otkrića u biologiji -</a:t>
            </a:r>
            <a:br>
              <a:rPr lang="hr-HR" b="1" i="1" dirty="0" smtClean="0"/>
            </a:br>
            <a:r>
              <a:rPr lang="hr-HR" b="1" i="1" dirty="0" smtClean="0"/>
              <a:t>druga polovica 19. stoljeća –</a:t>
            </a:r>
            <a:br>
              <a:rPr lang="hr-HR" b="1" i="1" dirty="0" smtClean="0"/>
            </a:br>
            <a:r>
              <a:rPr lang="hr-HR" b="1" i="1" dirty="0" smtClean="0"/>
              <a:t>znamenite osobe</a:t>
            </a:r>
            <a:br>
              <a:rPr lang="hr-HR" b="1" i="1" dirty="0" smtClean="0"/>
            </a:b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r-HR" sz="12800" dirty="0" smtClean="0"/>
          </a:p>
          <a:p>
            <a:endParaRPr lang="hr-HR" sz="12800" dirty="0"/>
          </a:p>
          <a:p>
            <a:r>
              <a:rPr lang="hr-HR" sz="12800" dirty="0" smtClean="0"/>
              <a:t>1851. </a:t>
            </a:r>
            <a:r>
              <a:rPr lang="hr-HR" sz="12800" dirty="0" err="1" smtClean="0"/>
              <a:t>Otto</a:t>
            </a:r>
            <a:r>
              <a:rPr lang="hr-HR" sz="12800" dirty="0" smtClean="0"/>
              <a:t> </a:t>
            </a:r>
            <a:r>
              <a:rPr lang="hr-HR" sz="12800" dirty="0" err="1" smtClean="0"/>
              <a:t>Funke</a:t>
            </a:r>
            <a:r>
              <a:rPr lang="hr-HR" sz="12800" dirty="0" smtClean="0"/>
              <a:t> otkrio hemoglobin</a:t>
            </a:r>
          </a:p>
          <a:p>
            <a:pPr fontAlgn="ctr"/>
            <a:r>
              <a:rPr lang="hr-HR" sz="12800" dirty="0" smtClean="0"/>
              <a:t>1858.</a:t>
            </a:r>
            <a:r>
              <a:rPr lang="hr-HR" sz="12800" dirty="0"/>
              <a:t> </a:t>
            </a:r>
            <a:r>
              <a:rPr lang="hr-HR" sz="12800" dirty="0" smtClean="0"/>
              <a:t>Britanski prirodoslovac Charles Darwin objavio knjigu Podrijetlo vrste (evolucija)</a:t>
            </a:r>
          </a:p>
          <a:p>
            <a:pPr fontAlgn="ctr"/>
            <a:r>
              <a:rPr lang="hr-HR" sz="12800" dirty="0" smtClean="0"/>
              <a:t>1864. Louis Pasteur uvodi metodu pasterizacije</a:t>
            </a:r>
          </a:p>
          <a:p>
            <a:pPr fontAlgn="ctr"/>
            <a:r>
              <a:rPr lang="hr-HR" sz="12800" dirty="0" smtClean="0"/>
              <a:t>1865. </a:t>
            </a:r>
            <a:r>
              <a:rPr lang="hr-HR" sz="12800" dirty="0" err="1" smtClean="0"/>
              <a:t>Gregor</a:t>
            </a:r>
            <a:r>
              <a:rPr lang="hr-HR" sz="12800" dirty="0" smtClean="0"/>
              <a:t> </a:t>
            </a:r>
            <a:r>
              <a:rPr lang="hr-HR" sz="12800" dirty="0" err="1" smtClean="0"/>
              <a:t>Johann</a:t>
            </a:r>
            <a:r>
              <a:rPr lang="hr-HR" sz="12800" dirty="0" smtClean="0"/>
              <a:t> Mendel utvrđuje zakone nasljeđivanja</a:t>
            </a:r>
          </a:p>
          <a:p>
            <a:pPr fontAlgn="ctr"/>
            <a:endParaRPr lang="hr-HR" sz="12800" dirty="0" smtClean="0"/>
          </a:p>
          <a:p>
            <a:pPr fontAlgn="ctr"/>
            <a:endParaRPr lang="hr-HR" sz="11200" dirty="0"/>
          </a:p>
          <a:p>
            <a:endParaRPr lang="hr-HR" sz="11200" dirty="0" smtClean="0">
              <a:hlinkClick r:id="rId2"/>
            </a:endParaRPr>
          </a:p>
          <a:p>
            <a:r>
              <a:rPr lang="hr-HR" sz="11200" dirty="0">
                <a:hlinkClick r:id="rId2"/>
              </a:rPr>
              <a:t/>
            </a:r>
            <a:br>
              <a:rPr lang="hr-HR" sz="11200" dirty="0">
                <a:hlinkClick r:id="rId2"/>
              </a:rPr>
            </a:br>
            <a:endParaRPr lang="hr-HR" sz="11200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263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1880. Otkriven uzročnik malarije (</a:t>
            </a:r>
            <a:r>
              <a:rPr lang="hr-HR" dirty="0" err="1" smtClean="0"/>
              <a:t>Ch.L</a:t>
            </a:r>
            <a:r>
              <a:rPr lang="hr-HR" dirty="0" smtClean="0"/>
              <a:t>. </a:t>
            </a:r>
            <a:r>
              <a:rPr lang="hr-HR" dirty="0" err="1" smtClean="0"/>
              <a:t>Laveran</a:t>
            </a:r>
            <a:r>
              <a:rPr lang="hr-HR" dirty="0" smtClean="0"/>
              <a:t>)</a:t>
            </a:r>
          </a:p>
          <a:p>
            <a:r>
              <a:rPr lang="hr-HR" dirty="0" smtClean="0"/>
              <a:t>1881. Louis Pasteur uveo cijepljenje protiv antraksa</a:t>
            </a:r>
          </a:p>
          <a:p>
            <a:r>
              <a:rPr lang="hr-HR" dirty="0" smtClean="0"/>
              <a:t>1882. Walter </a:t>
            </a:r>
            <a:r>
              <a:rPr lang="hr-HR" dirty="0" err="1" smtClean="0"/>
              <a:t>Feleming</a:t>
            </a:r>
            <a:r>
              <a:rPr lang="hr-HR" dirty="0" smtClean="0"/>
              <a:t> otkrio kromosome, ime dobili tek 1888. godine</a:t>
            </a:r>
          </a:p>
          <a:p>
            <a:r>
              <a:rPr lang="hr-HR" dirty="0" smtClean="0"/>
              <a:t>1882. Robert </a:t>
            </a:r>
            <a:r>
              <a:rPr lang="hr-HR" dirty="0" err="1" smtClean="0"/>
              <a:t>Koch</a:t>
            </a:r>
            <a:r>
              <a:rPr lang="hr-HR" dirty="0" smtClean="0"/>
              <a:t> otkrio uzročnika (bacil) tuberkuloze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800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1883. Ilija </a:t>
            </a:r>
            <a:r>
              <a:rPr lang="hr-HR" dirty="0" err="1" smtClean="0"/>
              <a:t>Ilijič</a:t>
            </a:r>
            <a:r>
              <a:rPr lang="hr-HR" dirty="0" smtClean="0"/>
              <a:t> </a:t>
            </a:r>
            <a:r>
              <a:rPr lang="hr-HR" dirty="0" err="1" smtClean="0"/>
              <a:t>Mečnikov</a:t>
            </a:r>
            <a:r>
              <a:rPr lang="hr-HR" dirty="0" smtClean="0"/>
              <a:t> otkrio </a:t>
            </a:r>
            <a:r>
              <a:rPr lang="hr-HR" dirty="0" err="1" smtClean="0"/>
              <a:t>fagocitozu</a:t>
            </a:r>
            <a:r>
              <a:rPr lang="hr-HR" dirty="0" smtClean="0"/>
              <a:t> (obrambeni sustav)</a:t>
            </a:r>
          </a:p>
          <a:p>
            <a:r>
              <a:rPr lang="hr-HR" dirty="0" smtClean="0"/>
              <a:t>1884. Robert </a:t>
            </a:r>
            <a:r>
              <a:rPr lang="hr-HR" dirty="0" err="1" smtClean="0"/>
              <a:t>Koch</a:t>
            </a:r>
            <a:r>
              <a:rPr lang="hr-HR" dirty="0" smtClean="0"/>
              <a:t> otkrio uzročnika kolere</a:t>
            </a:r>
          </a:p>
          <a:p>
            <a:r>
              <a:rPr lang="hr-HR" dirty="0" smtClean="0"/>
              <a:t>1885. </a:t>
            </a:r>
            <a:r>
              <a:rPr lang="hr-HR" dirty="0" err="1" smtClean="0"/>
              <a:t>Theodor</a:t>
            </a:r>
            <a:r>
              <a:rPr lang="hr-HR" b="1" dirty="0"/>
              <a:t> </a:t>
            </a:r>
            <a:r>
              <a:rPr lang="hr-HR" dirty="0" err="1" smtClean="0"/>
              <a:t>Escherich</a:t>
            </a:r>
            <a:r>
              <a:rPr lang="hr-HR" b="1" dirty="0" smtClean="0"/>
              <a:t> </a:t>
            </a:r>
            <a:r>
              <a:rPr lang="hr-HR" dirty="0" smtClean="0"/>
              <a:t>otkrio </a:t>
            </a:r>
            <a:r>
              <a:rPr lang="hr-HR" dirty="0" err="1" smtClean="0"/>
              <a:t>koli</a:t>
            </a:r>
            <a:r>
              <a:rPr lang="hr-HR" dirty="0" smtClean="0"/>
              <a:t> – bacil,</a:t>
            </a:r>
          </a:p>
          <a:p>
            <a:pPr marL="0" indent="0">
              <a:buNone/>
            </a:pPr>
            <a:r>
              <a:rPr lang="hr-HR" dirty="0" smtClean="0"/>
              <a:t>     </a:t>
            </a:r>
            <a:r>
              <a:rPr lang="it-IT" dirty="0" smtClean="0"/>
              <a:t>Escherichia </a:t>
            </a:r>
            <a:r>
              <a:rPr lang="it-IT" dirty="0"/>
              <a:t>coli </a:t>
            </a:r>
            <a:r>
              <a:rPr lang="hr-HR" dirty="0" smtClean="0"/>
              <a:t> </a:t>
            </a:r>
            <a:r>
              <a:rPr lang="it-IT" dirty="0" smtClean="0"/>
              <a:t>(</a:t>
            </a:r>
            <a:r>
              <a:rPr lang="it-IT" dirty="0" err="1"/>
              <a:t>skraćeno</a:t>
            </a:r>
            <a:r>
              <a:rPr lang="it-IT" dirty="0"/>
              <a:t> E. </a:t>
            </a:r>
            <a:r>
              <a:rPr lang="it-IT" dirty="0" smtClean="0"/>
              <a:t>coli</a:t>
            </a:r>
            <a:r>
              <a:rPr lang="hr-HR" dirty="0" smtClean="0"/>
              <a:t>)</a:t>
            </a:r>
          </a:p>
          <a:p>
            <a:r>
              <a:rPr lang="hr-HR" dirty="0" smtClean="0"/>
              <a:t>1885. Louis Pasteur uveo cijepljenje protiv bjesnoće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78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1890. Emil </a:t>
            </a:r>
            <a:r>
              <a:rPr lang="hr-HR" dirty="0" err="1" smtClean="0"/>
              <a:t>von</a:t>
            </a:r>
            <a:r>
              <a:rPr lang="hr-HR" dirty="0" smtClean="0"/>
              <a:t> </a:t>
            </a:r>
            <a:r>
              <a:rPr lang="hr-HR" dirty="0" err="1" smtClean="0"/>
              <a:t>Behring</a:t>
            </a:r>
            <a:r>
              <a:rPr lang="hr-HR" dirty="0" smtClean="0"/>
              <a:t> otkrio specifični difterijski antitoksin (</a:t>
            </a:r>
            <a:r>
              <a:rPr lang="hr-HR" dirty="0" err="1" smtClean="0"/>
              <a:t>sereoterapija</a:t>
            </a:r>
            <a:endParaRPr lang="hr-HR" dirty="0" smtClean="0"/>
          </a:p>
          <a:p>
            <a:r>
              <a:rPr lang="hr-HR" dirty="0" smtClean="0"/>
              <a:t>1895. </a:t>
            </a:r>
            <a:r>
              <a:rPr lang="hr-HR" dirty="0" err="1" smtClean="0"/>
              <a:t>Wihelm</a:t>
            </a:r>
            <a:r>
              <a:rPr lang="hr-HR" dirty="0" smtClean="0"/>
              <a:t> K. </a:t>
            </a:r>
            <a:r>
              <a:rPr lang="hr-HR" dirty="0" err="1" smtClean="0"/>
              <a:t>Rontgen</a:t>
            </a:r>
            <a:r>
              <a:rPr lang="hr-HR" dirty="0" smtClean="0"/>
              <a:t> otkrio x-zrake (rendgenske zrake)</a:t>
            </a:r>
          </a:p>
          <a:p>
            <a:pPr marL="0" indent="0">
              <a:buNone/>
            </a:pPr>
            <a:r>
              <a:rPr lang="hr-HR" dirty="0"/>
              <a:t>	</a:t>
            </a:r>
          </a:p>
          <a:p>
            <a:pPr marL="0" indent="0">
              <a:buNone/>
            </a:pPr>
            <a:r>
              <a:rPr lang="hr-HR" dirty="0" smtClean="0"/>
              <a:t>	Sva ovdje  nabrojena  otkrića </a:t>
            </a:r>
            <a:r>
              <a:rPr lang="hr-HR" dirty="0"/>
              <a:t> </a:t>
            </a:r>
            <a:r>
              <a:rPr lang="hr-HR" dirty="0" smtClean="0"/>
              <a:t>značajna su za čovječanstvo,  jako važna i danas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615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Mi smo učenice 8. razreda i detaljnije smo analizirale ona otkrića koja </a:t>
            </a:r>
            <a:r>
              <a:rPr lang="hr-HR" dirty="0" smtClean="0"/>
              <a:t>smo mi upoznale </a:t>
            </a:r>
            <a:r>
              <a:rPr lang="hr-HR" dirty="0" smtClean="0"/>
              <a:t>kroz </a:t>
            </a:r>
            <a:r>
              <a:rPr lang="hr-HR" dirty="0" smtClean="0"/>
              <a:t>nastavno gradivo  </a:t>
            </a:r>
            <a:r>
              <a:rPr lang="hr-HR" dirty="0" smtClean="0"/>
              <a:t>7. razreda iz biologije.</a:t>
            </a:r>
          </a:p>
          <a:p>
            <a:pPr marL="0" indent="0">
              <a:buNone/>
            </a:pP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2400" b="1" i="1" dirty="0" smtClean="0"/>
              <a:t>Knjiga Podrijetlo vrste                   </a:t>
            </a:r>
            <a:endParaRPr lang="hr-HR" sz="2400" b="1" i="1" dirty="0"/>
          </a:p>
        </p:txBody>
      </p:sp>
      <p:pic>
        <p:nvPicPr>
          <p:cNvPr id="2050" name="Picture 2" descr="C:\Users\Vesna\Desktop\podrijetlo vr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32521"/>
            <a:ext cx="3384375" cy="264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0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100" b="1" dirty="0" smtClean="0"/>
              <a:t>1858. Britanski prirodoslovac Charles Darwin objavio knjigu Podrijetlo vrste (evolucija)</a:t>
            </a:r>
            <a:br>
              <a:rPr lang="hr-HR" sz="3100" b="1" dirty="0" smtClean="0"/>
            </a:br>
            <a:r>
              <a:rPr lang="hr-HR" sz="3100" b="1" dirty="0" smtClean="0"/>
              <a:t/>
            </a:r>
            <a:br>
              <a:rPr lang="hr-HR" sz="3100" b="1" dirty="0" smtClean="0"/>
            </a:br>
            <a:endParaRPr lang="hr-HR" sz="31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	Darwin </a:t>
            </a:r>
            <a:r>
              <a:rPr lang="hr-HR" sz="2400" dirty="0"/>
              <a:t>je autor prve moderne teorije o </a:t>
            </a:r>
            <a:r>
              <a:rPr lang="hr-HR" sz="2400" dirty="0" smtClean="0"/>
              <a:t>evoluciji živih </a:t>
            </a:r>
            <a:r>
              <a:rPr lang="hr-HR" sz="2400" dirty="0"/>
              <a:t>bića pomoću koncepta razvijanja svih životnih oblika procesom prirodnog </a:t>
            </a:r>
            <a:r>
              <a:rPr lang="hr-HR" sz="2400" dirty="0" smtClean="0"/>
              <a:t>odabira. </a:t>
            </a:r>
            <a:r>
              <a:rPr lang="hr-HR" sz="2400" dirty="0"/>
              <a:t>Ta teorija je po njemu dobila i naziv darvinizam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r>
              <a:rPr lang="hr-HR" sz="2400" dirty="0"/>
              <a:t>	</a:t>
            </a:r>
            <a:r>
              <a:rPr lang="vi-VN" sz="2400" dirty="0"/>
              <a:t>Reakcija na Darwinovu knjigu bila je veoma brza. Neki </a:t>
            </a:r>
            <a:r>
              <a:rPr lang="vi-VN" sz="2400" dirty="0" smtClean="0"/>
              <a:t>biolozi</a:t>
            </a:r>
            <a:r>
              <a:rPr lang="hr-HR" sz="2400" dirty="0" smtClean="0"/>
              <a:t> </a:t>
            </a:r>
            <a:r>
              <a:rPr lang="hr-HR" sz="2400" dirty="0"/>
              <a:t>s</a:t>
            </a:r>
            <a:r>
              <a:rPr lang="hr-HR" sz="2400" dirty="0" smtClean="0"/>
              <a:t>matrali </a:t>
            </a:r>
            <a:r>
              <a:rPr lang="vi-VN" sz="2400" dirty="0" smtClean="0"/>
              <a:t>su </a:t>
            </a:r>
            <a:r>
              <a:rPr lang="hr-HR" sz="2400" dirty="0" smtClean="0"/>
              <a:t>da </a:t>
            </a:r>
            <a:r>
              <a:rPr lang="vi-VN" sz="2400" dirty="0" smtClean="0"/>
              <a:t>Darwin </a:t>
            </a:r>
            <a:r>
              <a:rPr lang="vi-VN" sz="2400" dirty="0" smtClean="0"/>
              <a:t>ne </a:t>
            </a:r>
            <a:r>
              <a:rPr lang="vi-VN" sz="2400" dirty="0"/>
              <a:t>može dokazati svoje hipoteze, tj. da fosilni nalazi jednostavno ne potkrjepljuju njegovu teoriju. Drugi su kritizirali Darwinovu koncepciju o razvijanju različitih vrsta iz jedne. Međutim najžešći napadi na Darwinovu teoriju nisu dolazili od znanstvenika već od strane </a:t>
            </a:r>
            <a:r>
              <a:rPr lang="vi-VN" sz="2400" dirty="0" smtClean="0"/>
              <a:t>crkve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6394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Charles  Robert Darwin </a:t>
            </a:r>
            <a:endParaRPr lang="hr-HR" b="1" i="1" dirty="0"/>
          </a:p>
        </p:txBody>
      </p:sp>
      <p:pic>
        <p:nvPicPr>
          <p:cNvPr id="3074" name="Picture 2" descr="C:\Users\Vesna\Desktop\chars darv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41748"/>
            <a:ext cx="3744416" cy="46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20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1864. Louis Pasteur  uvodi metodu pasterizacije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 smtClean="0"/>
              <a:t>	</a:t>
            </a:r>
            <a:r>
              <a:rPr lang="vi-VN" sz="2400" dirty="0" smtClean="0">
                <a:latin typeface="Colibri"/>
                <a:cs typeface="Calibri" pitchFamily="34" charset="0"/>
              </a:rPr>
              <a:t>Spoznaja </a:t>
            </a:r>
            <a:r>
              <a:rPr lang="vi-VN" sz="2400" dirty="0">
                <a:latin typeface="Colibri"/>
                <a:cs typeface="Calibri" pitchFamily="34" charset="0"/>
              </a:rPr>
              <a:t>da se klice iz kojih nastaju mikroorganizmi mogu uništiti utjecajem topline bila </a:t>
            </a:r>
            <a:r>
              <a:rPr lang="hr-HR" sz="2400" dirty="0" smtClean="0">
                <a:latin typeface="Colibri"/>
                <a:cs typeface="Calibri" pitchFamily="34" charset="0"/>
              </a:rPr>
              <a:t>je </a:t>
            </a:r>
            <a:r>
              <a:rPr lang="vi-VN" sz="2400" dirty="0" smtClean="0">
                <a:latin typeface="Colibri"/>
                <a:cs typeface="Calibri" pitchFamily="34" charset="0"/>
              </a:rPr>
              <a:t>temelj </a:t>
            </a:r>
            <a:r>
              <a:rPr lang="vi-VN" sz="2400" dirty="0">
                <a:latin typeface="Colibri"/>
                <a:cs typeface="Calibri" pitchFamily="34" charset="0"/>
              </a:rPr>
              <a:t>postupka sterilizacije nazvanog </a:t>
            </a:r>
            <a:r>
              <a:rPr lang="vi-VN" sz="2400" dirty="0" smtClean="0">
                <a:latin typeface="Colibri"/>
                <a:cs typeface="Calibri" pitchFamily="34" charset="0"/>
              </a:rPr>
              <a:t>po </a:t>
            </a:r>
            <a:r>
              <a:rPr lang="vi-VN" sz="2400" dirty="0">
                <a:latin typeface="Colibri"/>
                <a:cs typeface="Calibri" pitchFamily="34" charset="0"/>
              </a:rPr>
              <a:t>njemu </a:t>
            </a:r>
            <a:r>
              <a:rPr lang="vi-VN" sz="2400" b="1" dirty="0" smtClean="0">
                <a:latin typeface="Colibri"/>
                <a:cs typeface="Calibri" pitchFamily="34" charset="0"/>
              </a:rPr>
              <a:t>pasterizacij</a:t>
            </a:r>
            <a:r>
              <a:rPr lang="hr-HR" sz="2400" b="1" dirty="0" smtClean="0">
                <a:latin typeface="Colibri"/>
                <a:cs typeface="Calibri" pitchFamily="34" charset="0"/>
              </a:rPr>
              <a:t>a</a:t>
            </a:r>
            <a:r>
              <a:rPr lang="vi-VN" sz="2400" dirty="0" smtClean="0">
                <a:latin typeface="Colibri"/>
                <a:cs typeface="Calibri" pitchFamily="34" charset="0"/>
              </a:rPr>
              <a:t>. </a:t>
            </a:r>
            <a:endParaRPr lang="hr-HR" sz="2400" dirty="0" smtClean="0">
              <a:latin typeface="Colibri"/>
              <a:cs typeface="Calibri" pitchFamily="34" charset="0"/>
            </a:endParaRPr>
          </a:p>
          <a:p>
            <a:pPr marL="0" indent="0">
              <a:buNone/>
            </a:pPr>
            <a:endParaRPr lang="hr-HR" sz="2400" dirty="0" smtClean="0">
              <a:latin typeface="Colibri"/>
              <a:cs typeface="Calibri" pitchFamily="34" charset="0"/>
            </a:endParaRPr>
          </a:p>
          <a:p>
            <a:pPr marL="0" indent="0">
              <a:buNone/>
            </a:pPr>
            <a:endParaRPr lang="hr-HR" sz="2400" dirty="0">
              <a:latin typeface="Colibri"/>
            </a:endParaRPr>
          </a:p>
          <a:p>
            <a:pPr marL="0" indent="0">
              <a:buNone/>
            </a:pPr>
            <a:r>
              <a:rPr lang="hr-HR" sz="2400" dirty="0" smtClean="0"/>
              <a:t>  </a:t>
            </a:r>
            <a:r>
              <a:rPr lang="hr-HR" sz="4400" b="1" i="1" dirty="0" smtClean="0"/>
              <a:t>Louis Pasteur</a:t>
            </a:r>
            <a:endParaRPr lang="hr-HR" sz="4400" b="1" i="1" dirty="0"/>
          </a:p>
        </p:txBody>
      </p:sp>
      <p:pic>
        <p:nvPicPr>
          <p:cNvPr id="4098" name="Picture 2" descr="C:\Users\Vesna\Desktop\Louis_Past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31111"/>
            <a:ext cx="2639218" cy="312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224</Words>
  <Application>Microsoft Office PowerPoint</Application>
  <PresentationFormat>Prikaz na zaslonu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Calibrio</vt:lpstr>
      <vt:lpstr>Colibri</vt:lpstr>
      <vt:lpstr>Times New Roman</vt:lpstr>
      <vt:lpstr>Tema sustava Office</vt:lpstr>
      <vt:lpstr>BIOLOGIJA</vt:lpstr>
      <vt:lpstr>Otkrića u biologiji - druga polovica 19. stoljeća – znamenite osobe </vt:lpstr>
      <vt:lpstr>PowerPointova prezentacija</vt:lpstr>
      <vt:lpstr>PowerPointova prezentacija</vt:lpstr>
      <vt:lpstr>PowerPointova prezentacija</vt:lpstr>
      <vt:lpstr>PowerPointova prezentacija</vt:lpstr>
      <vt:lpstr>  1858. Britanski prirodoslovac Charles Darwin objavio knjigu Podrijetlo vrste (evolucija)  </vt:lpstr>
      <vt:lpstr>Charles  Robert Darwin </vt:lpstr>
      <vt:lpstr>1864. Louis Pasteur  uvodi metodu pasterizacije</vt:lpstr>
      <vt:lpstr>1865. Gregor Johann Mendel  utvrđuje zakone nasljeđivanja</vt:lpstr>
      <vt:lpstr>1880. Otkriven uzročnik malarije</vt:lpstr>
      <vt:lpstr>1882. Walter Fleming otkrio kromosome, ime dobili tek 1888. godine</vt:lpstr>
      <vt:lpstr>1885. Louis Pasteur uveo cjepivo protiv bjesnoće</vt:lpstr>
      <vt:lpstr>Hvala na pažnji! </vt:lpstr>
      <vt:lpstr>Osnovna škola Skrad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BIOLOGIJA</dc:title>
  <dc:creator>Vesna</dc:creator>
  <cp:lastModifiedBy>vjekoslav pintar</cp:lastModifiedBy>
  <cp:revision>21</cp:revision>
  <dcterms:created xsi:type="dcterms:W3CDTF">2018-03-30T20:00:33Z</dcterms:created>
  <dcterms:modified xsi:type="dcterms:W3CDTF">2019-05-14T04:58:00Z</dcterms:modified>
</cp:coreProperties>
</file>