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7234E-9C2E-830D-867F-7EE91B4996DA}" v="497" dt="2021-05-25T06:03:14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7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Frenkvencija</a:t>
            </a:r>
            <a:endParaRPr lang="sr-Latn-R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Bijela </c:v>
              </c:pt>
              <c:pt idx="1">
                <c:v>Crvena </c:v>
              </c:pt>
              <c:pt idx="2">
                <c:v>Drvo </c:v>
              </c:pt>
              <c:pt idx="3">
                <c:v>Žuta</c:v>
              </c:pt>
              <c:pt idx="4">
                <c:v>roza</c:v>
              </c:pt>
              <c:pt idx="5">
                <c:v>Siva</c:v>
              </c:pt>
              <c:pt idx="6">
                <c:v>Šarena</c:v>
              </c:pt>
              <c:pt idx="7">
                <c:v>cigla</c:v>
              </c:pt>
            </c:strLit>
          </c:cat>
          <c:val>
            <c:numLit>
              <c:formatCode>General</c:formatCode>
              <c:ptCount val="8"/>
              <c:pt idx="0">
                <c:v>25</c:v>
              </c:pt>
              <c:pt idx="1">
                <c:v>2</c:v>
              </c:pt>
              <c:pt idx="2">
                <c:v>8</c:v>
              </c:pt>
              <c:pt idx="3">
                <c:v>4</c:v>
              </c:pt>
              <c:pt idx="4">
                <c:v>3</c:v>
              </c:pt>
              <c:pt idx="5">
                <c:v>6</c:v>
              </c:pt>
              <c:pt idx="6">
                <c:v>1</c:v>
              </c:pt>
              <c:pt idx="7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6-4842-98F0-036A37BDC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517312"/>
        <c:axId val="133518848"/>
      </c:barChart>
      <c:catAx>
        <c:axId val="13351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518848"/>
        <c:crosses val="autoZero"/>
        <c:auto val="1"/>
        <c:lblAlgn val="ctr"/>
        <c:lblOffset val="100"/>
        <c:noMultiLvlLbl val="0"/>
      </c:catAx>
      <c:valAx>
        <c:axId val="1335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51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Lst xmlns:c16r2="http://schemas.microsoft.com/office/drawing/2015/06/chart">
    <c:ext xmlns:c16="http://schemas.microsoft.com/office/drawing/2014/chart" uri="{02939B4E-F6B6-470C-819A-426941589420}">
      <c16:literalDataChart val="1"/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Relativna </a:t>
            </a:r>
            <a:r>
              <a:rPr lang="hr-HR" dirty="0" smtClean="0"/>
              <a:t>frekvencija</a:t>
            </a:r>
            <a:endParaRPr lang="sr-Latn-R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10-439B-AB8C-15453BED41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10-439B-AB8C-15453BED41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10-439B-AB8C-15453BED41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10-439B-AB8C-15453BED41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10-439B-AB8C-15453BED41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C10-439B-AB8C-15453BED41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C10-439B-AB8C-15453BED41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C10-439B-AB8C-15453BED4104}"/>
              </c:ext>
            </c:extLst>
          </c:dPt>
          <c:cat>
            <c:strLit>
              <c:ptCount val="8"/>
              <c:pt idx="0">
                <c:v>Bijela </c:v>
              </c:pt>
              <c:pt idx="1">
                <c:v>Crvena </c:v>
              </c:pt>
              <c:pt idx="2">
                <c:v>Drvo </c:v>
              </c:pt>
              <c:pt idx="3">
                <c:v>Žuta</c:v>
              </c:pt>
              <c:pt idx="4">
                <c:v>roza</c:v>
              </c:pt>
              <c:pt idx="5">
                <c:v>Siva</c:v>
              </c:pt>
              <c:pt idx="6">
                <c:v>Šarena</c:v>
              </c:pt>
              <c:pt idx="7">
                <c:v>cigla</c:v>
              </c:pt>
            </c:strLit>
          </c:cat>
          <c:val>
            <c:numLit>
              <c:formatCode>General</c:formatCode>
              <c:ptCount val="8"/>
              <c:pt idx="0">
                <c:v>25</c:v>
              </c:pt>
              <c:pt idx="1">
                <c:v>2</c:v>
              </c:pt>
              <c:pt idx="2">
                <c:v>8</c:v>
              </c:pt>
              <c:pt idx="3">
                <c:v>4</c:v>
              </c:pt>
              <c:pt idx="4">
                <c:v>3</c:v>
              </c:pt>
              <c:pt idx="5">
                <c:v>6</c:v>
              </c:pt>
              <c:pt idx="6">
                <c:v>1</c:v>
              </c:pt>
              <c:pt idx="7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F6-5844-8C3E-CCDB19B33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Lst xmlns:c16r2="http://schemas.microsoft.com/office/drawing/2015/06/chart">
    <c:ext xmlns:c16="http://schemas.microsoft.com/office/drawing/2014/chart" uri="{02939B4E-F6B6-470C-819A-426941589420}">
      <c16:literalDataChart val="1"/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frekvencija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siva</c:v>
              </c:pt>
              <c:pt idx="1">
                <c:v>bijela</c:v>
              </c:pt>
              <c:pt idx="2">
                <c:v>narančasta</c:v>
              </c:pt>
              <c:pt idx="3">
                <c:v>svijetlo smeđa</c:v>
              </c:pt>
              <c:pt idx="4">
                <c:v>plava</c:v>
              </c:pt>
              <c:pt idx="5">
                <c:v>cigla</c:v>
              </c:pt>
            </c:strLit>
          </c:cat>
          <c:val>
            <c:numLit>
              <c:formatCode>General</c:formatCode>
              <c:ptCount val="6"/>
              <c:pt idx="0">
                <c:v>5</c:v>
              </c:pt>
              <c:pt idx="1">
                <c:v>7</c:v>
              </c:pt>
              <c:pt idx="2">
                <c:v>2</c:v>
              </c:pt>
              <c:pt idx="3">
                <c:v>3</c:v>
              </c:pt>
              <c:pt idx="4">
                <c:v>2</c:v>
              </c:pt>
              <c:pt idx="5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1-E547-8F1B-C5152772C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489280"/>
        <c:axId val="139490816"/>
      </c:barChart>
      <c:catAx>
        <c:axId val="13948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490816"/>
        <c:crosses val="autoZero"/>
        <c:auto val="1"/>
        <c:lblAlgn val="ctr"/>
        <c:lblOffset val="100"/>
        <c:noMultiLvlLbl val="0"/>
      </c:catAx>
      <c:valAx>
        <c:axId val="13949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48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Lst xmlns:c16r2="http://schemas.microsoft.com/office/drawing/2015/06/chart">
    <c:ext xmlns:c16="http://schemas.microsoft.com/office/drawing/2014/chart" uri="{02939B4E-F6B6-470C-819A-426941589420}">
      <c16:literalDataChart val="1"/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v>relativna frekvencija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6D-4B40-B010-D5D1F4183D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6D-4B40-B010-D5D1F4183D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6D-4B40-B010-D5D1F4183D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6D-4B40-B010-D5D1F4183D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6D-4B40-B010-D5D1F4183D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6D-4B40-B010-D5D1F4183DFD}"/>
              </c:ext>
            </c:extLst>
          </c:dPt>
          <c:cat>
            <c:strLit>
              <c:ptCount val="6"/>
              <c:pt idx="0">
                <c:v>siva</c:v>
              </c:pt>
              <c:pt idx="1">
                <c:v>bijela</c:v>
              </c:pt>
              <c:pt idx="2">
                <c:v>narančasta</c:v>
              </c:pt>
              <c:pt idx="3">
                <c:v>svijetlo smeđa</c:v>
              </c:pt>
              <c:pt idx="4">
                <c:v>plava</c:v>
              </c:pt>
              <c:pt idx="5">
                <c:v>cigla</c:v>
              </c:pt>
            </c:strLit>
          </c:cat>
          <c:val>
            <c:numLit>
              <c:formatCode>0%</c:formatCode>
              <c:ptCount val="6"/>
              <c:pt idx="0">
                <c:v>0.23</c:v>
              </c:pt>
              <c:pt idx="1">
                <c:v>0.33</c:v>
              </c:pt>
              <c:pt idx="2">
                <c:v>0.09</c:v>
              </c:pt>
              <c:pt idx="3">
                <c:v>0.14000000000000001</c:v>
              </c:pt>
              <c:pt idx="4">
                <c:v>0.09</c:v>
              </c:pt>
              <c:pt idx="5">
                <c:v>0.09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9B-E94A-BB38-DA309A6C7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Lst xmlns:c16r2="http://schemas.microsoft.com/office/drawing/2015/06/chart">
    <c:ext xmlns:c16="http://schemas.microsoft.com/office/drawing/2014/chart" uri="{02939B4E-F6B6-470C-819A-426941589420}">
      <c16:literalDataChart val="1"/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Whitby,_Church_Street.JPG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A64F16-EF2F-4660-90CB-6BAF057C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3672840" cy="31242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Boje </a:t>
            </a:r>
            <a:r>
              <a:rPr lang="en-US" sz="4000" dirty="0" err="1">
                <a:cs typeface="Calibri Light"/>
              </a:rPr>
              <a:t>kuća</a:t>
            </a:r>
            <a:r>
              <a:rPr lang="en-US" sz="4000" dirty="0">
                <a:cs typeface="Calibri Light"/>
              </a:rPr>
              <a:t> u </a:t>
            </a:r>
            <a:r>
              <a:rPr lang="en-US" sz="4000" dirty="0" err="1" smtClean="0">
                <a:cs typeface="Calibri Light"/>
              </a:rPr>
              <a:t>našim</a:t>
            </a:r>
            <a:r>
              <a:rPr lang="en-US" sz="4000" dirty="0" smtClean="0">
                <a:cs typeface="Calibri Light"/>
              </a:rPr>
              <a:t> </a:t>
            </a:r>
            <a:r>
              <a:rPr lang="en-US" sz="4000" dirty="0" err="1" smtClean="0">
                <a:cs typeface="Calibri Light"/>
              </a:rPr>
              <a:t>ulicama</a:t>
            </a:r>
            <a:r>
              <a:rPr lang="hr-HR" sz="4000" dirty="0" smtClean="0">
                <a:cs typeface="Calibri Light"/>
              </a:rPr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7A36FC-DC09-4369-A4E3-AC6ECE92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127" y="803186"/>
            <a:ext cx="6713193" cy="52486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err="1">
                <a:cs typeface="Calibri"/>
              </a:rPr>
              <a:t>Učenici</a:t>
            </a:r>
            <a:r>
              <a:rPr lang="en-US" sz="2400" b="1" dirty="0">
                <a:cs typeface="Calibri"/>
              </a:rPr>
              <a:t> 7. </a:t>
            </a:r>
            <a:r>
              <a:rPr lang="en-US" sz="2400" b="1" err="1">
                <a:cs typeface="Calibri"/>
              </a:rPr>
              <a:t>razreda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proučavali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su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i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istraživali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boje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kuća</a:t>
            </a:r>
            <a:r>
              <a:rPr lang="en-US" sz="2400" b="1" dirty="0">
                <a:cs typeface="Calibri"/>
              </a:rPr>
              <a:t> u </a:t>
            </a:r>
            <a:r>
              <a:rPr lang="en-US" sz="2400" b="1" err="1">
                <a:cs typeface="Calibri"/>
              </a:rPr>
              <a:t>svojim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mjestima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i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ulicama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te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su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prikupljene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podatke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prikazivali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tablicama</a:t>
            </a:r>
            <a:r>
              <a:rPr lang="en-US" sz="2400" b="1" dirty="0">
                <a:cs typeface="Calibri"/>
              </a:rPr>
              <a:t>, </a:t>
            </a:r>
            <a:r>
              <a:rPr lang="en-US" sz="2400" b="1" err="1">
                <a:cs typeface="Calibri"/>
              </a:rPr>
              <a:t>stupčastim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dijagramima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frekvencija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te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kružnim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dijagramima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relativnih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frekvencija</a:t>
            </a:r>
            <a:r>
              <a:rPr lang="en-US" sz="2400" b="1" dirty="0">
                <a:cs typeface="Calibri"/>
              </a:rPr>
              <a:t>.</a:t>
            </a:r>
          </a:p>
          <a:p>
            <a:r>
              <a:rPr lang="en-US" sz="2400" b="1" dirty="0">
                <a:cs typeface="Calibri"/>
              </a:rPr>
              <a:t>Na </a:t>
            </a:r>
            <a:r>
              <a:rPr lang="en-US" sz="2400" b="1" err="1">
                <a:cs typeface="Calibri"/>
              </a:rPr>
              <a:t>osnovu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prikupljenih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podataka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zaključivali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su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koja</a:t>
            </a:r>
            <a:r>
              <a:rPr lang="en-US" sz="2400" b="1" dirty="0">
                <a:cs typeface="Calibri"/>
              </a:rPr>
              <a:t> je </a:t>
            </a:r>
            <a:r>
              <a:rPr lang="en-US" sz="2400" b="1" err="1">
                <a:cs typeface="Calibri"/>
              </a:rPr>
              <a:t>boja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najzastupljenija</a:t>
            </a:r>
            <a:r>
              <a:rPr lang="en-US" sz="2400" b="1" dirty="0">
                <a:cs typeface="Calibri"/>
              </a:rPr>
              <a:t>, a </a:t>
            </a:r>
            <a:r>
              <a:rPr lang="en-US" sz="2400" b="1" err="1">
                <a:cs typeface="Calibri"/>
              </a:rPr>
              <a:t>koja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najmanje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zastupljena</a:t>
            </a:r>
            <a:r>
              <a:rPr lang="en-US" sz="2400" b="1" dirty="0">
                <a:cs typeface="Calibri"/>
              </a:rPr>
              <a:t>  </a:t>
            </a:r>
            <a:r>
              <a:rPr lang="en-US" sz="2400" b="1" err="1">
                <a:cs typeface="Calibri"/>
              </a:rPr>
              <a:t>na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fasadama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err="1">
                <a:cs typeface="Calibri"/>
              </a:rPr>
              <a:t>uočavanih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err="1">
                <a:cs typeface="Calibri"/>
              </a:rPr>
              <a:t>kuća</a:t>
            </a:r>
            <a:endParaRPr lang="en-US" sz="2400" b="1" dirty="0">
              <a:cs typeface="Calibri"/>
            </a:endParaRPr>
          </a:p>
          <a:p>
            <a:endParaRPr lang="en-US" sz="2400" b="1" dirty="0">
              <a:cs typeface="Calibri"/>
            </a:endParaRPr>
          </a:p>
        </p:txBody>
      </p:sp>
      <p:pic>
        <p:nvPicPr>
          <p:cNvPr id="8" name="Audiozapi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8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58"/>
    </mc:Choice>
    <mc:Fallback>
      <p:transition spd="slow" advTm="2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7AD25D-AD51-44A2-8652-35C38CE5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E5825CC-2AC2-4431-8902-C67E2AFD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8AE0609-4124-4127-82E5-7CF035F1E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702" y="681037"/>
            <a:ext cx="3706596" cy="431270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6098E2C-10CD-4BA7-92B1-F0CAB7A75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702" y="5128680"/>
            <a:ext cx="1952898" cy="504895"/>
          </a:xfrm>
          <a:prstGeom prst="rect">
            <a:avLst/>
          </a:prstGeom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85">
        <p14:prism isContent="1" isInverted="1"/>
      </p:transition>
    </mc:Choice>
    <mc:Fallback>
      <p:transition spd="slow" advTm="2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EF7882-4FF3-4306-9F71-4A6D22CB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5363701-CD4D-4B2A-8AB5-5C20DD5D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A9518-3615-4A34-BF32-2BA776A89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18" y="365125"/>
            <a:ext cx="5429764" cy="4731198"/>
          </a:xfrm>
          <a:prstGeom prst="rect">
            <a:avLst/>
          </a:prstGeom>
        </p:spPr>
      </p:pic>
      <p:pic>
        <p:nvPicPr>
          <p:cNvPr id="7" name="Audiozapi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5">
        <p14:prism isContent="1"/>
      </p:transition>
    </mc:Choice>
    <mc:Fallback>
      <p:transition spd="slow" advTm="1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E5802B-C870-4160-B6CB-D2DB8885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11840" cy="2072640"/>
          </a:xfrm>
        </p:spPr>
        <p:txBody>
          <a:bodyPr>
            <a:normAutofit/>
          </a:bodyPr>
          <a:lstStyle/>
          <a:p>
            <a:r>
              <a:rPr lang="hr-HR" sz="2800" b="0" dirty="0">
                <a:solidFill>
                  <a:srgbClr val="FF0000"/>
                </a:solidFill>
              </a:rPr>
              <a:t>U </a:t>
            </a:r>
            <a:r>
              <a:rPr lang="hr-HR" sz="2800" b="0" dirty="0" smtClean="0">
                <a:solidFill>
                  <a:srgbClr val="FF0000"/>
                </a:solidFill>
              </a:rPr>
              <a:t>Velikom Selcu </a:t>
            </a:r>
            <a:r>
              <a:rPr lang="hr-HR" sz="2800" b="0" dirty="0">
                <a:solidFill>
                  <a:srgbClr val="FF0000"/>
                </a:solidFill>
              </a:rPr>
              <a:t>je na fasadama kuća najzastupljenija bijela boja, a najmanje zastupljena je </a:t>
            </a:r>
            <a:r>
              <a:rPr lang="hr-HR" sz="2800" b="0" dirty="0" smtClean="0">
                <a:solidFill>
                  <a:srgbClr val="FF0000"/>
                </a:solidFill>
              </a:rPr>
              <a:t>crna boja .</a:t>
            </a:r>
            <a:r>
              <a:rPr lang="hr-HR" sz="2800" b="0" dirty="0"/>
              <a:t/>
            </a:r>
            <a:br>
              <a:rPr lang="hr-HR" sz="2800" b="0" dirty="0"/>
            </a:br>
            <a:endParaRPr lang="hr-HR" sz="2800" b="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43A0CD6-1193-4733-A81E-6A428C97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320344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669466-DC17-4623-AC96-52C844B6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17" y="365125"/>
            <a:ext cx="5270566" cy="4525812"/>
          </a:xfrm>
          <a:prstGeom prst="rect">
            <a:avLst/>
          </a:prstGeom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884">
        <p14:prism isInverted="1"/>
      </p:transition>
    </mc:Choice>
    <mc:Fallback>
      <p:transition spd="slow" advTm="5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Matej Grgurić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Boje kuća</a:t>
            </a:r>
            <a:endParaRPr lang="hr-HR" dirty="0"/>
          </a:p>
        </p:txBody>
      </p:sp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6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0"/>
    </mc:Choice>
    <mc:Fallback>
      <p:transition spd="slow" advTm="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0" dirty="0">
                <a:solidFill>
                  <a:srgbClr val="FF0000"/>
                </a:solidFill>
              </a:rPr>
              <a:t>U </a:t>
            </a:r>
            <a:r>
              <a:rPr lang="hr-HR" sz="2800" b="0" dirty="0" smtClean="0">
                <a:solidFill>
                  <a:srgbClr val="FF0000"/>
                </a:solidFill>
              </a:rPr>
              <a:t>Ulici Josipa Blaževića Blaža </a:t>
            </a:r>
            <a:r>
              <a:rPr lang="hr-HR" sz="2800" b="0" dirty="0">
                <a:solidFill>
                  <a:srgbClr val="FF0000"/>
                </a:solidFill>
              </a:rPr>
              <a:t>je na fasadama kuća najzastupljenija bijela boja, a najmanje </a:t>
            </a:r>
            <a:r>
              <a:rPr lang="hr-HR" sz="2800" b="0" dirty="0" smtClean="0">
                <a:solidFill>
                  <a:srgbClr val="FF0000"/>
                </a:solidFill>
              </a:rPr>
              <a:t>zastupljene  crvena, roza i zelena boja.</a:t>
            </a:r>
            <a:r>
              <a:rPr lang="hr-HR" sz="2800" b="0" dirty="0"/>
              <a:t/>
            </a:r>
            <a:br>
              <a:rPr lang="hr-HR" sz="2800" b="0" dirty="0"/>
            </a:br>
            <a:endParaRPr lang="hr-HR" sz="28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6173061" cy="27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1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4"/>
    </mc:Choice>
    <mc:Fallback>
      <p:transition spd="slow" advTm="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132856"/>
            <a:ext cx="5766605" cy="266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3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6"/>
    </mc:Choice>
    <mc:Fallback>
      <p:transition spd="slow" advTm="3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D6F5F07B-A917-442C-82D5-5719737E9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2D284CD-A78C-46CA-B5ED-2887C7F81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8139" b="16861"/>
          <a:stretch/>
        </p:blipFill>
        <p:spPr>
          <a:xfrm>
            <a:off x="-62610" y="10"/>
            <a:ext cx="1219196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E0C296-2B1B-4589-84EA-239D878496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491800" cy="1209509"/>
          </a:xfrm>
        </p:spPr>
        <p:txBody>
          <a:bodyPr>
            <a:normAutofit/>
          </a:bodyPr>
          <a:lstStyle/>
          <a:p>
            <a:r>
              <a:rPr lang="en-US" sz="4000"/>
              <a:t>Projekt kuće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670" y="3862809"/>
            <a:ext cx="4490112" cy="553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Izradila</a:t>
            </a:r>
            <a:r>
              <a:rPr lang="en-US" dirty="0"/>
              <a:t>: </a:t>
            </a:r>
            <a:r>
              <a:rPr lang="hr-HR" dirty="0"/>
              <a:t>P</a:t>
            </a:r>
            <a:r>
              <a:rPr lang="en-US" dirty="0" err="1" smtClean="0"/>
              <a:t>etra</a:t>
            </a:r>
            <a:r>
              <a:rPr lang="en-US" dirty="0" smtClean="0"/>
              <a:t> </a:t>
            </a:r>
            <a:r>
              <a:rPr lang="hr-HR" dirty="0" err="1"/>
              <a:t>G</a:t>
            </a:r>
            <a:r>
              <a:rPr lang="en-US" dirty="0" err="1" smtClean="0"/>
              <a:t>rgurić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CDD339A-0D5C-435F-B70C-6498DB974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21D7864D-9CC0-4345-A8ED-01EEC9C57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xmlns="" id="{F9F23CAB-0676-4AC7-8CA8-7B5BF73E27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EB1A7EF0-FD1E-4431-AA12-061658B276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xmlns="" id="{AAA8D351-4D5D-43CA-9EA3-3A209DBA7B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xmlns="" id="{AEB482CE-8502-400F-A587-CEA8BF668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xmlns="" id="{B86FDE7E-057E-44EF-9209-38C5CD45C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xmlns="" id="{9DAEC7B8-1258-418C-8918-40304A03F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xmlns="" id="{7B3E59D7-9F28-4FEB-8725-3474C434C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2">
              <a:extLst>
                <a:ext uri="{FF2B5EF4-FFF2-40B4-BE49-F238E27FC236}">
                  <a16:creationId xmlns:a16="http://schemas.microsoft.com/office/drawing/2014/main" xmlns="" id="{FB6EF793-0487-49E6-ACD6-A61029C0A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>
              <a:extLst>
                <a:ext uri="{FF2B5EF4-FFF2-40B4-BE49-F238E27FC236}">
                  <a16:creationId xmlns:a16="http://schemas.microsoft.com/office/drawing/2014/main" xmlns="" id="{98ABF759-8FA6-48D5-B872-D9CEECD39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>
              <a:extLst>
                <a:ext uri="{FF2B5EF4-FFF2-40B4-BE49-F238E27FC236}">
                  <a16:creationId xmlns:a16="http://schemas.microsoft.com/office/drawing/2014/main" xmlns="" id="{DDB8BBFA-C9D7-4F60-A252-7ED1743E47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xmlns="" id="{A0FF6E41-0C56-4070-B2E2-2B584C578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7">
              <a:extLst>
                <a:ext uri="{FF2B5EF4-FFF2-40B4-BE49-F238E27FC236}">
                  <a16:creationId xmlns:a16="http://schemas.microsoft.com/office/drawing/2014/main" xmlns="" id="{BF2AC548-3795-4AF1-B887-1983F7F8A9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xmlns="" id="{2BDFC7FA-5D85-4F31-B712-6E0C0D7B04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xmlns="" id="{DD1464FA-ADAE-4DB6-A9A6-A809763A3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xmlns="" id="{A247191C-2FEA-4AA3-9B1B-4F1602D26A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xmlns="" id="{92676367-B42C-46BC-BF52-A543723C2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xmlns="" id="{F96083BD-2E2F-43C1-B5B8-90A19ECB2F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xmlns="" id="{36D49EC8-F959-4206-9496-81C1FCE950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1">
              <a:extLst>
                <a:ext uri="{FF2B5EF4-FFF2-40B4-BE49-F238E27FC236}">
                  <a16:creationId xmlns:a16="http://schemas.microsoft.com/office/drawing/2014/main" xmlns="" id="{0D1F9B54-5650-4ADE-8769-818D5AD39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xmlns="" id="{1208F64B-D1E2-4308-A921-2791E4D902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xmlns="" id="{DD5592E3-A816-49FE-824E-AF5845C511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xmlns="" id="{048AF30C-3E40-4065-A7E2-A78D26B05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5">
              <a:extLst>
                <a:ext uri="{FF2B5EF4-FFF2-40B4-BE49-F238E27FC236}">
                  <a16:creationId xmlns:a16="http://schemas.microsoft.com/office/drawing/2014/main" xmlns="" id="{F6E9CB87-8280-47D0-88C8-BAC285D5DE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>
              <a:extLst>
                <a:ext uri="{FF2B5EF4-FFF2-40B4-BE49-F238E27FC236}">
                  <a16:creationId xmlns:a16="http://schemas.microsoft.com/office/drawing/2014/main" xmlns="" id="{C126D247-0C11-4EAB-BE52-A4D807955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>
              <a:extLst>
                <a:ext uri="{FF2B5EF4-FFF2-40B4-BE49-F238E27FC236}">
                  <a16:creationId xmlns:a16="http://schemas.microsoft.com/office/drawing/2014/main" xmlns="" id="{A15D480B-DA3E-4F00-BDEA-52E018D2CE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>
              <a:extLst>
                <a:ext uri="{FF2B5EF4-FFF2-40B4-BE49-F238E27FC236}">
                  <a16:creationId xmlns:a16="http://schemas.microsoft.com/office/drawing/2014/main" xmlns="" id="{171F133F-A692-4513-A861-47BDCCC8F6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>
              <a:extLst>
                <a:ext uri="{FF2B5EF4-FFF2-40B4-BE49-F238E27FC236}">
                  <a16:creationId xmlns:a16="http://schemas.microsoft.com/office/drawing/2014/main" xmlns="" id="{38207A8D-8E7E-463D-9992-9844A7808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7">
              <a:extLst>
                <a:ext uri="{FF2B5EF4-FFF2-40B4-BE49-F238E27FC236}">
                  <a16:creationId xmlns:a16="http://schemas.microsoft.com/office/drawing/2014/main" xmlns="" id="{7BA77B91-9626-4DFA-A5D2-86BE3EAC8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xmlns="" id="{E160D945-C924-441B-827A-C27206D18F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3">
              <a:extLst>
                <a:ext uri="{FF2B5EF4-FFF2-40B4-BE49-F238E27FC236}">
                  <a16:creationId xmlns:a16="http://schemas.microsoft.com/office/drawing/2014/main" xmlns="" id="{034D50E5-CC96-47EA-909D-9CC6ABA24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6">
              <a:extLst>
                <a:ext uri="{FF2B5EF4-FFF2-40B4-BE49-F238E27FC236}">
                  <a16:creationId xmlns:a16="http://schemas.microsoft.com/office/drawing/2014/main" xmlns="" id="{CE529D6B-DA12-4C21-8816-B7C0655DC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7">
              <a:extLst>
                <a:ext uri="{FF2B5EF4-FFF2-40B4-BE49-F238E27FC236}">
                  <a16:creationId xmlns:a16="http://schemas.microsoft.com/office/drawing/2014/main" xmlns="" id="{8BD20D1C-AFD2-46C5-B874-E1E6575AB6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8">
              <a:extLst>
                <a:ext uri="{FF2B5EF4-FFF2-40B4-BE49-F238E27FC236}">
                  <a16:creationId xmlns:a16="http://schemas.microsoft.com/office/drawing/2014/main" xmlns="" id="{1553F3A5-DAE1-4BE4-A62C-DC0B2B076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xmlns="" id="{7248432C-E709-4AB9-B196-B17BABF546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2">
              <a:extLst>
                <a:ext uri="{FF2B5EF4-FFF2-40B4-BE49-F238E27FC236}">
                  <a16:creationId xmlns:a16="http://schemas.microsoft.com/office/drawing/2014/main" xmlns="" id="{87579DF1-0CD1-48D7-9B6C-2B437C7B0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3">
              <a:extLst>
                <a:ext uri="{FF2B5EF4-FFF2-40B4-BE49-F238E27FC236}">
                  <a16:creationId xmlns:a16="http://schemas.microsoft.com/office/drawing/2014/main" xmlns="" id="{51C5165A-A8BD-4E8A-BB51-96ADB4E0C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4">
              <a:extLst>
                <a:ext uri="{FF2B5EF4-FFF2-40B4-BE49-F238E27FC236}">
                  <a16:creationId xmlns:a16="http://schemas.microsoft.com/office/drawing/2014/main" xmlns="" id="{3318A639-15FE-47E4-883D-24F0DAF6B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5">
              <a:extLst>
                <a:ext uri="{FF2B5EF4-FFF2-40B4-BE49-F238E27FC236}">
                  <a16:creationId xmlns:a16="http://schemas.microsoft.com/office/drawing/2014/main" xmlns="" id="{B03EC112-0D5C-48DA-93EE-940B74A624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xmlns="" id="{982DB46C-F13E-4ED7-90F3-47B25A085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xmlns="" id="{FF698AC9-5CD1-4A7F-8D25-5787F7E8E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xmlns="" id="{580965AB-01A6-476C-8F50-ED23508207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xmlns="" id="{E3C0DF2F-3170-4A79-ADAA-4BC015B241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xmlns="" id="{69010010-E67A-4065-8312-BE392BB1C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xmlns="" id="{631A2BD3-8DA4-49DA-961C-2A84252DDF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xmlns="" id="{B3462A74-8748-4CC2-A7DC-0F765B7342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xmlns="" id="{3FD72CB2-5280-4C42-ABD9-AC2202E75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xmlns="" id="{7BB6BA01-F7D6-431B-97F7-2DAD44DF9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xmlns="" id="{6CBFA44B-13FA-4E01-8EC8-3C2E03DC7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xmlns="" id="{0B5F8AEE-90EF-4529-B573-77F764D89A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xmlns="" id="{56BAE621-EB8E-4E88-9B1A-F840BFE658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xmlns="" id="{14B4DED6-A4BF-4F3B-B1FC-82825676B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xmlns="" id="{E93A246E-C93F-4DCB-8EB4-8AE46BC81F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xmlns="" id="{2D8ABAA9-E978-42EE-9895-4A97F33EAF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xmlns="" id="{1BDBC350-8F9F-44B7-8860-EE05E45569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xmlns="" id="{8CC1825B-07E8-4D9A-99FC-AF22F9D70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xmlns="" id="{E208343E-229A-4E39-AF3B-DAE8625D5E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xmlns="" id="{C48670A5-7175-4E13-BCF9-70B92BFB7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F4203D1F-0C38-4CC7-9667-06D91693C8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7C6039CA-A1B7-4086-B035-CF1A0B147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BCF25F37-4F50-4174-88D1-A3A43F614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xmlns="" id="{F076F369-289A-4E93-BF39-B4C99E16B9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xmlns="" id="{F014AE29-4A4C-418D-8D72-233AECCE70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xmlns="" id="{169B666F-51A1-4D47-851D-BF226C536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xmlns="" id="{1D47E7BB-91A2-4C01-848C-7528FB8DC8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xmlns="" id="{E8C443E6-6590-4FA5-9143-C734D59DC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xmlns="" id="{8AE369CB-90BC-49E0-84E4-E46339759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xmlns="" id="{DC1D6E23-7CDE-45A3-B8E0-2C5D1BDE7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xmlns="" id="{AF542CA1-45D2-4197-B34E-0A63A758B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xmlns="" id="{5ED5642D-E343-41C8-8FF3-3368A8660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xmlns="" id="{BDD03E24-B855-4A54-9C06-9665F8E964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xmlns="" id="{92A5ABF9-C9AB-440A-9046-57769BAA7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xmlns="" id="{20CCFA26-8B22-4B64-A21B-01B13BE5B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xmlns="" id="{7034E999-C5DC-41C3-93CF-5AA4288924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xmlns="" id="{1A197C36-622D-4B69-91BB-4C6D3D209E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4">
              <a:extLst>
                <a:ext uri="{FF2B5EF4-FFF2-40B4-BE49-F238E27FC236}">
                  <a16:creationId xmlns:a16="http://schemas.microsoft.com/office/drawing/2014/main" xmlns="" id="{2B41BCF4-897C-4C73-A9C9-92A909F18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xmlns="" id="{406FB574-90F0-417D-ABCD-95DDE91A2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xmlns="" id="{4B98C702-29E3-4C5E-AA82-64BAC1F2A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36">
              <a:extLst>
                <a:ext uri="{FF2B5EF4-FFF2-40B4-BE49-F238E27FC236}">
                  <a16:creationId xmlns:a16="http://schemas.microsoft.com/office/drawing/2014/main" xmlns="" id="{943DBA82-CBF2-40C6-A535-C02BA2F1E7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xmlns="" id="{5A1CC399-638B-44DB-80A7-401D797A9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EA28EF-E1A6-4BC3-B765-9807754095A8}"/>
              </a:ext>
            </a:extLst>
          </p:cNvPr>
          <p:cNvSpPr txBox="1"/>
          <p:nvPr/>
        </p:nvSpPr>
        <p:spPr>
          <a:xfrm>
            <a:off x="9575561" y="6657945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Audiozapi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0"/>
    </mc:Choice>
    <mc:Fallback>
      <p:transition spd="slow" advTm="2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C2EB4-3044-4CA8-9723-DCCFE258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Kružni dijagram boja kuća</a:t>
            </a:r>
          </a:p>
        </p:txBody>
      </p:sp>
      <p:pic>
        <p:nvPicPr>
          <p:cNvPr id="6" name="Picture 6" descr="Chart, pie chart&#10;&#10;Description automatically generated">
            <a:extLst>
              <a:ext uri="{FF2B5EF4-FFF2-40B4-BE49-F238E27FC236}">
                <a16:creationId xmlns:a16="http://schemas.microsoft.com/office/drawing/2014/main" xmlns="" id="{915B513F-C83E-4E1F-A95E-1608111EA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32541" y="1832785"/>
            <a:ext cx="7891044" cy="4421438"/>
          </a:xfrm>
        </p:spPr>
      </p:pic>
      <p:sp>
        <p:nvSpPr>
          <p:cNvPr id="3" name="Pravokutnik 2"/>
          <p:cNvSpPr/>
          <p:nvPr/>
        </p:nvSpPr>
        <p:spPr>
          <a:xfrm>
            <a:off x="1752600" y="609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U </a:t>
            </a:r>
            <a:r>
              <a:rPr lang="hr-HR" sz="2400" dirty="0" smtClean="0">
                <a:solidFill>
                  <a:srgbClr val="FF0000"/>
                </a:solidFill>
              </a:rPr>
              <a:t>Donjem </a:t>
            </a:r>
            <a:r>
              <a:rPr lang="hr-HR" sz="2400" dirty="0" err="1">
                <a:solidFill>
                  <a:srgbClr val="FF0000"/>
                </a:solidFill>
              </a:rPr>
              <a:t>Kupjaku</a:t>
            </a:r>
            <a:r>
              <a:rPr lang="hr-HR" sz="2400" dirty="0">
                <a:solidFill>
                  <a:srgbClr val="FF0000"/>
                </a:solidFill>
              </a:rPr>
              <a:t> je na fasadama kuća najzastupljenija bijela boja, a najmanje zastupljena </a:t>
            </a:r>
            <a:r>
              <a:rPr lang="hr-HR" sz="2400" dirty="0" smtClean="0">
                <a:solidFill>
                  <a:srgbClr val="FF0000"/>
                </a:solidFill>
              </a:rPr>
              <a:t>je narančasta  boja.</a:t>
            </a:r>
            <a:endParaRPr lang="hr-HR" sz="2400" dirty="0"/>
          </a:p>
        </p:txBody>
      </p:sp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1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0"/>
    </mc:Choice>
    <mc:Fallback>
      <p:transition spd="slow" advTm="7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1AFD227-869A-489C-A9B5-3F0498DF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62704B34-199B-4964-9C78-3AB973591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8B1E8DB8-017D-454E-849F-EE5742849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16D80E5D-5099-41C4-A80A-1B1538C38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947751E1-E2F4-467E-B547-3BD4BAB7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55D8869B-B701-4268-9856-876345C8A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A25CA59C-849F-4CE4-A9B0-293F98DE2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FE000DB1-AAA1-4BFF-8F14-53624C2F9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5EEFBC14-7E5B-47B2-B5E3-E90991F89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00AFF6E4-A34A-4FD3-8C57-BB9611482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C63A8474-C075-4441-A0B3-52286EA50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xmlns="" id="{35DA4698-A2ED-4512-8887-F12D3F143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3358E118-D590-4E50-B21C-6CDAA1CCA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xmlns="" id="{F1EE889E-60FF-423F-ADCB-6CBEE853A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xmlns="" id="{A4AA0634-0A7C-4A35-8EB7-775200F12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xmlns="" id="{EBA21558-CAC3-445C-8882-5D4A0C6D2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xmlns="" id="{2E9415F1-5D31-4C25-9E26-203EEF500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xmlns="" id="{622FC1F6-879A-45BA-8752-08020C39C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BA09826C-58E2-48C5-9666-333326C2CA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xmlns="" id="{A6D3555F-4EA1-4EA7-9D08-2D75CE519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xmlns="" id="{60FA20E8-EDAA-4310-B870-97807901A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xmlns="" id="{F5552AA2-C2AB-4D59-B6EF-E8E5EE11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xmlns="" id="{0BA267D0-8F6B-4803-B948-70E29B4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xmlns="" id="{86E372A3-B9F4-4FEE-8B96-D9AD879E2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xmlns="" id="{FF0C4564-5DA6-4224-A8B7-85CE1323D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19F31D0D-C43D-4BB0-A13C-9524B8411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6B32FB03-B0FE-4731-BE41-C59AFB49F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BDD5B6F0-1E17-4DCD-AE5F-ED8C48892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0290BE17-E89B-4AF9-B3F6-AF4884D52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xmlns="" id="{85F63089-F77F-4F02-8417-AAC1847FB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xmlns="" id="{7B01CD5E-570F-4CBF-9904-94F30D928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xmlns="" id="{7EE6A672-2915-4B03-99A9-9364D5F1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xmlns="" id="{2136B643-14E1-443A-BC1C-06ADAE65C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867FA393-4F37-4E1A-870B-F96775FAB7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E225A1BE-FAD2-4764-A7E4-A6DA07D05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25D65388-C7E0-4C07-822A-03C5009C6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xmlns="" id="{E1D79822-C494-449C-B439-F437DAD4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xmlns="" id="{CDB324E5-E8D9-40E3-BAB4-1F87E67E4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15404AB3-12EB-462E-85A2-AF4A7E91D7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xmlns="" id="{228021CB-53B3-4BCC-A14C-0B6951FC9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xmlns="" id="{B353D0BC-00A6-4EA4-9311-9FCB88CC2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xmlns="" id="{0E001FD3-6EDD-47A3-9916-826E1595D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xmlns="" id="{FE214D5B-D151-4E09-A01E-BEAAF9C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xmlns="" id="{3024EF13-0A45-49DD-B0F4-FA3A5169E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xmlns="" id="{95E0BDAE-48A7-4752-A150-74DA4BAE5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38">
              <a:extLst>
                <a:ext uri="{FF2B5EF4-FFF2-40B4-BE49-F238E27FC236}">
                  <a16:creationId xmlns:a16="http://schemas.microsoft.com/office/drawing/2014/main" xmlns="" id="{DE128EDB-3179-4F47-8B37-BEDE3B82F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39">
              <a:extLst>
                <a:ext uri="{FF2B5EF4-FFF2-40B4-BE49-F238E27FC236}">
                  <a16:creationId xmlns:a16="http://schemas.microsoft.com/office/drawing/2014/main" xmlns="" id="{E09CDD49-7B7B-42C0-A09E-6CFB3CDFF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xmlns="" id="{93C5D839-4CD5-4165-9091-7D9B92CDC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xmlns="" id="{3C7F638A-BB6D-4B24-A7F9-03BF8087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xmlns="" id="{5B59DB64-329B-45EA-8A67-4213A886B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xmlns="" id="{D8DAB003-6484-4D1D-85AE-93FA09BC5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xmlns="" id="{D49280A1-ACA8-4CD6-9012-AF12660F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xmlns="" id="{C03EAE8C-6089-40E5-9361-2E266A1EE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xmlns="" id="{02E3A077-F087-4E14-A13E-4E9D4369B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xmlns="" id="{7CE4FAAA-45E7-4C86-B59A-F284B79EF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xmlns="" id="{E2689B62-CCA1-4EE5-B622-FBA516868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xmlns="" id="{113638EE-3BCF-4315-A329-3C6766A38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xmlns="" id="{4FB36B8F-335B-40F2-83BB-C2B2689DC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C53527CE-0857-4148-A439-03E1284D2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D60E8-7B01-4FFC-8ACC-FE6A7564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95" y="5353494"/>
            <a:ext cx="9905999" cy="7138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/>
              <a:t>Relativna frekvencija prikazana stupčastim dijagramom</a:t>
            </a:r>
          </a:p>
        </p:txBody>
      </p:sp>
      <p:pic>
        <p:nvPicPr>
          <p:cNvPr id="6" name="Picture 6" descr="Chart, histogram&#10;&#10;Description automatically generated">
            <a:extLst>
              <a:ext uri="{FF2B5EF4-FFF2-40B4-BE49-F238E27FC236}">
                <a16:creationId xmlns:a16="http://schemas.microsoft.com/office/drawing/2014/main" xmlns="" id="{3D95D7A7-173D-4704-9CD3-026D7F939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34433" y="696803"/>
            <a:ext cx="7117680" cy="4514347"/>
          </a:xfrm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3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8"/>
    </mc:Choice>
    <mc:Fallback>
      <p:transition spd="slow" advTm="2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avokutnik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avokutnik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Boje kuća u mom mjestu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Izradila: Rea Smažil</a:t>
            </a:r>
          </a:p>
        </p:txBody>
      </p:sp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0"/>
    </mc:Choice>
    <mc:Fallback>
      <p:transition spd="slow" advTm="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xmlns="" id="{94598347-6F1C-1640-8C4B-C9166B152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BOJE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b="0" dirty="0" err="1" smtClean="0">
                <a:solidFill>
                  <a:srgbClr val="FF0000"/>
                </a:solidFill>
              </a:rPr>
              <a:t>Anteo</a:t>
            </a:r>
            <a:r>
              <a:rPr lang="hr-HR" b="0" dirty="0" smtClean="0">
                <a:solidFill>
                  <a:srgbClr val="FF0000"/>
                </a:solidFill>
              </a:rPr>
              <a:t> </a:t>
            </a:r>
            <a:r>
              <a:rPr lang="hr-HR" b="0" dirty="0" err="1" smtClean="0">
                <a:solidFill>
                  <a:srgbClr val="FF0000"/>
                </a:solidFill>
              </a:rPr>
              <a:t>Čota</a:t>
            </a:r>
            <a:endParaRPr lang="sr-Latn-RS" b="0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988D2E3-62A7-A346-B287-305370C7D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/>
          <a:lstStyle/>
          <a:p>
            <a:r>
              <a:rPr lang="hr-HR">
                <a:solidFill>
                  <a:srgbClr val="FFFFFF"/>
                </a:solidFill>
              </a:rPr>
              <a:t>Projekt boje .Lokacija Kupjak</a:t>
            </a: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"/>
    </mc:Choice>
    <mc:Fallback>
      <p:transition spd="slow" advTm="1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A6836-D8F6-4D2E-992B-1D535FB3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53817"/>
            <a:ext cx="10058400" cy="1371600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TABLICA FREKVENCIJA I RELATIVNIH FREKVENCIJA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E226F0F-B02C-4A00-8628-F2B301E4D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961" y="2072675"/>
            <a:ext cx="7032078" cy="3994749"/>
          </a:xfrm>
          <a:prstGeom prst="rect">
            <a:avLst/>
          </a:prstGeom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7"/>
    </mc:Choice>
    <mc:Fallback>
      <p:transition spd="slow" advTm="2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47789B-E950-4F15-891E-1D38E300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371600"/>
          </a:xfrm>
        </p:spPr>
        <p:txBody>
          <a:bodyPr/>
          <a:lstStyle/>
          <a:p>
            <a:r>
              <a:rPr lang="hr-HR" dirty="0"/>
              <a:t>STUPČASTI GRAFIKON FREKVENCIJA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3AD4BAC-E327-442F-967D-16BFB2BB2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788" y="1695003"/>
            <a:ext cx="7070424" cy="4340037"/>
          </a:xfrm>
          <a:prstGeom prst="rect">
            <a:avLst/>
          </a:prstGeom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6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8"/>
    </mc:Choice>
    <mc:Fallback>
      <p:transition spd="slow" advTm="2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3E9879-C25C-4C85-81C2-0ADAF17A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4940"/>
            <a:ext cx="10058400" cy="1371600"/>
          </a:xfrm>
        </p:spPr>
        <p:txBody>
          <a:bodyPr/>
          <a:lstStyle/>
          <a:p>
            <a:r>
              <a:rPr lang="hr-HR" dirty="0"/>
              <a:t>KRUŽNI DIJAGRAM RELATIVNIH FREKVENCIJA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E8DA5D0-7719-4DC8-93A6-AFD4723A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8" y="1916540"/>
            <a:ext cx="7111344" cy="4370985"/>
          </a:xfrm>
          <a:prstGeom prst="rect">
            <a:avLst/>
          </a:prstGeom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7"/>
    </mc:Choice>
    <mc:Fallback>
      <p:transition spd="slow" advTm="2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05000" y="151754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U </a:t>
            </a:r>
            <a:r>
              <a:rPr lang="hr-HR" sz="2800" dirty="0" err="1" smtClean="0">
                <a:solidFill>
                  <a:srgbClr val="FF0000"/>
                </a:solidFill>
              </a:rPr>
              <a:t>Divjakama</a:t>
            </a:r>
            <a:r>
              <a:rPr lang="hr-HR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>
                <a:solidFill>
                  <a:srgbClr val="FF0000"/>
                </a:solidFill>
              </a:rPr>
              <a:t>je na fasadama kuća najzastupljenija bijela boja, a najmanje </a:t>
            </a:r>
            <a:r>
              <a:rPr lang="hr-HR" sz="2800" dirty="0" smtClean="0">
                <a:solidFill>
                  <a:srgbClr val="FF0000"/>
                </a:solidFill>
              </a:rPr>
              <a:t>zastupljene su narančasta, </a:t>
            </a:r>
            <a:r>
              <a:rPr lang="hr-HR" sz="2800" dirty="0" err="1" smtClean="0">
                <a:solidFill>
                  <a:srgbClr val="FF0000"/>
                </a:solidFill>
              </a:rPr>
              <a:t>breskvasta</a:t>
            </a:r>
            <a:r>
              <a:rPr lang="hr-HR" sz="2800" dirty="0" smtClean="0">
                <a:solidFill>
                  <a:srgbClr val="FF0000"/>
                </a:solidFill>
              </a:rPr>
              <a:t>, crvena i žuta boja.</a:t>
            </a:r>
            <a:endParaRPr lang="hr-HR" sz="2800" dirty="0"/>
          </a:p>
        </p:txBody>
      </p:sp>
      <p:sp>
        <p:nvSpPr>
          <p:cNvPr id="3" name="Pravokutnik 2"/>
          <p:cNvSpPr/>
          <p:nvPr/>
        </p:nvSpPr>
        <p:spPr>
          <a:xfrm>
            <a:off x="2896269" y="4191000"/>
            <a:ext cx="6460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Hvala </a:t>
            </a:r>
            <a:r>
              <a:rPr lang="hr-HR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pažnji!</a:t>
            </a:r>
            <a:endParaRPr lang="hr-H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7"/>
    </mc:Choice>
    <mc:Fallback>
      <p:transition spd="slow" advTm="9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ica 10">
            <a:extLst>
              <a:ext uri="{FF2B5EF4-FFF2-40B4-BE49-F238E27FC236}">
                <a16:creationId xmlns:a16="http://schemas.microsoft.com/office/drawing/2014/main" xmlns="" id="{007DEF4B-F77B-8B45-89EE-EDA2EF296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804319"/>
              </p:ext>
            </p:extLst>
          </p:nvPr>
        </p:nvGraphicFramePr>
        <p:xfrm>
          <a:off x="5194300" y="469900"/>
          <a:ext cx="6513512" cy="29067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4189">
                  <a:extLst>
                    <a:ext uri="{9D8B030D-6E8A-4147-A177-3AD203B41FA5}">
                      <a16:colId xmlns:a16="http://schemas.microsoft.com/office/drawing/2014/main" xmlns="" val="2826891022"/>
                    </a:ext>
                  </a:extLst>
                </a:gridCol>
                <a:gridCol w="814189">
                  <a:extLst>
                    <a:ext uri="{9D8B030D-6E8A-4147-A177-3AD203B41FA5}">
                      <a16:colId xmlns:a16="http://schemas.microsoft.com/office/drawing/2014/main" xmlns="" val="3684531672"/>
                    </a:ext>
                  </a:extLst>
                </a:gridCol>
                <a:gridCol w="814189">
                  <a:extLst>
                    <a:ext uri="{9D8B030D-6E8A-4147-A177-3AD203B41FA5}">
                      <a16:colId xmlns:a16="http://schemas.microsoft.com/office/drawing/2014/main" xmlns="" val="116814749"/>
                    </a:ext>
                  </a:extLst>
                </a:gridCol>
                <a:gridCol w="814189">
                  <a:extLst>
                    <a:ext uri="{9D8B030D-6E8A-4147-A177-3AD203B41FA5}">
                      <a16:colId xmlns:a16="http://schemas.microsoft.com/office/drawing/2014/main" xmlns="" val="3381885566"/>
                    </a:ext>
                  </a:extLst>
                </a:gridCol>
                <a:gridCol w="814189">
                  <a:extLst>
                    <a:ext uri="{9D8B030D-6E8A-4147-A177-3AD203B41FA5}">
                      <a16:colId xmlns:a16="http://schemas.microsoft.com/office/drawing/2014/main" xmlns="" val="510375103"/>
                    </a:ext>
                  </a:extLst>
                </a:gridCol>
                <a:gridCol w="814189">
                  <a:extLst>
                    <a:ext uri="{9D8B030D-6E8A-4147-A177-3AD203B41FA5}">
                      <a16:colId xmlns:a16="http://schemas.microsoft.com/office/drawing/2014/main" xmlns="" val="4114509022"/>
                    </a:ext>
                  </a:extLst>
                </a:gridCol>
                <a:gridCol w="814189">
                  <a:extLst>
                    <a:ext uri="{9D8B030D-6E8A-4147-A177-3AD203B41FA5}">
                      <a16:colId xmlns:a16="http://schemas.microsoft.com/office/drawing/2014/main" xmlns="" val="2095589774"/>
                    </a:ext>
                  </a:extLst>
                </a:gridCol>
                <a:gridCol w="814189">
                  <a:extLst>
                    <a:ext uri="{9D8B030D-6E8A-4147-A177-3AD203B41FA5}">
                      <a16:colId xmlns:a16="http://schemas.microsoft.com/office/drawing/2014/main" xmlns="" val="3737260133"/>
                    </a:ext>
                  </a:extLst>
                </a:gridCol>
              </a:tblGrid>
              <a:tr h="1453356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Bijela 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Crvena 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Drvo 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Žuta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roza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Siva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Šarena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cigla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extLst>
                  <a:ext uri="{0D108BD9-81ED-4DB2-BD59-A6C34878D82A}">
                    <a16:rowId xmlns:a16="http://schemas.microsoft.com/office/drawing/2014/main" xmlns="" val="1147728396"/>
                  </a:ext>
                </a:extLst>
              </a:tr>
              <a:tr h="1453356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25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2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8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4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3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6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effectLst/>
                        </a:rPr>
                        <a:t>1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9" marR="5219" marT="5219" marB="37575" anchor="b"/>
                </a:tc>
                <a:extLst>
                  <a:ext uri="{0D108BD9-81ED-4DB2-BD59-A6C34878D82A}">
                    <a16:rowId xmlns:a16="http://schemas.microsoft.com/office/drawing/2014/main" xmlns="" val="1614508501"/>
                  </a:ext>
                </a:extLst>
              </a:tr>
            </a:tbl>
          </a:graphicData>
        </a:graphic>
      </p:graphicFrame>
      <p:graphicFrame>
        <p:nvGraphicFramePr>
          <p:cNvPr id="14" name="Grafikon 13">
            <a:extLst>
              <a:ext uri="{FF2B5EF4-FFF2-40B4-BE49-F238E27FC236}">
                <a16:creationId xmlns:a16="http://schemas.microsoft.com/office/drawing/2014/main" xmlns="" id="{0A2D68A6-3CED-054E-A7EA-0E957646A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221577"/>
              </p:ext>
            </p:extLst>
          </p:nvPr>
        </p:nvGraphicFramePr>
        <p:xfrm>
          <a:off x="5194300" y="3448050"/>
          <a:ext cx="6513513" cy="290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Naslov 7">
            <a:extLst>
              <a:ext uri="{FF2B5EF4-FFF2-40B4-BE49-F238E27FC236}">
                <a16:creationId xmlns:a16="http://schemas.microsoft.com/office/drawing/2014/main" xmlns="" id="{554F17F4-A588-5649-8914-D33E7209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3861371" cy="479540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 Gornjem </a:t>
            </a:r>
            <a:r>
              <a:rPr lang="hr-HR" dirty="0" err="1" smtClean="0">
                <a:solidFill>
                  <a:srgbClr val="FF0000"/>
                </a:solidFill>
              </a:rPr>
              <a:t>Kupjaku</a:t>
            </a:r>
            <a:r>
              <a:rPr lang="hr-HR" dirty="0" smtClean="0">
                <a:solidFill>
                  <a:srgbClr val="FF0000"/>
                </a:solidFill>
              </a:rPr>
              <a:t> je na fasadama kuća najzastupljenija bijela boja, a najmanje zastupljena je boja cigle.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4"/>
    </mc:Choice>
    <mc:Fallback>
      <p:transition spd="slow" advTm="7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235FDC-DAF3-7D46-8C53-F9C02195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Relativna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</a:t>
            </a:r>
            <a:r>
              <a:rPr lang="hr-HR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kv</a:t>
            </a:r>
            <a:r>
              <a:rPr lang="en-US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encija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xmlns="" id="{3E012D00-C7C6-1F45-8007-ED275CBAFEB8}"/>
              </a:ext>
              <a:ext uri="{147F2762-F138-4A5C-976F-8EAC2B608ADB}">
                <a16:predDERef xmlns:a16="http://schemas.microsoft.com/office/drawing/2014/main" xmlns="" pred="{EE3B8FD8-A589-B248-916B-52346D02B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400432"/>
              </p:ext>
            </p:extLst>
          </p:nvPr>
        </p:nvGraphicFramePr>
        <p:xfrm>
          <a:off x="6358923" y="628612"/>
          <a:ext cx="5507803" cy="536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4"/>
    </mc:Choice>
    <mc:Fallback>
      <p:transition spd="slow" advTm="2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3501B3-C6BA-574B-8EF9-CA7AD86FA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hr-HR" sz="5200">
                <a:solidFill>
                  <a:schemeClr val="tx2"/>
                </a:solidFill>
              </a:rPr>
              <a:t>Kuće u mom mjestu</a:t>
            </a:r>
            <a:endParaRPr lang="sr-Latn-RS" sz="5200">
              <a:solidFill>
                <a:schemeClr val="tx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998A027-0685-9247-ACF0-CC1E8111A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/>
          <a:lstStyle/>
          <a:p>
            <a:r>
              <a:rPr lang="hr-HR">
                <a:solidFill>
                  <a:schemeClr val="tx2"/>
                </a:solidFill>
              </a:rPr>
              <a:t>Izradila: Elena Lucia Šneperger</a:t>
            </a:r>
            <a:endParaRPr lang="sr-Latn-RS">
              <a:solidFill>
                <a:schemeClr val="tx2"/>
              </a:solidFill>
            </a:endParaRPr>
          </a:p>
        </p:txBody>
      </p:sp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6"/>
    </mc:Choice>
    <mc:Fallback>
      <p:transition spd="slow" advTm="3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0FC12D-2573-5A42-9F9A-D16A42AF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08BBBCF-DE0C-E944-A6BA-50209BDA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U </a:t>
            </a:r>
            <a:r>
              <a:rPr lang="hr-HR" dirty="0" smtClean="0">
                <a:solidFill>
                  <a:srgbClr val="FF0000"/>
                </a:solidFill>
              </a:rPr>
              <a:t>Brod </a:t>
            </a:r>
            <a:r>
              <a:rPr lang="hr-HR" dirty="0" err="1" smtClean="0">
                <a:solidFill>
                  <a:srgbClr val="FF0000"/>
                </a:solidFill>
              </a:rPr>
              <a:t>Moravicama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je na fasadama kuća najzastupljenija bijela boja, a najmanje zastupljena je boja </a:t>
            </a:r>
            <a:r>
              <a:rPr lang="hr-HR" dirty="0" smtClean="0">
                <a:solidFill>
                  <a:srgbClr val="FF0000"/>
                </a:solidFill>
              </a:rPr>
              <a:t>cigle i plava boja.</a:t>
            </a:r>
            <a:endParaRPr lang="sr-Latn-RS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xmlns="" id="{21AEE2C9-B5EC-5A43-B188-4CDD6BA6D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883483"/>
              </p:ext>
            </p:extLst>
          </p:nvPr>
        </p:nvGraphicFramePr>
        <p:xfrm>
          <a:off x="1177259" y="2128043"/>
          <a:ext cx="4502299" cy="3711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455">
                  <a:extLst>
                    <a:ext uri="{9D8B030D-6E8A-4147-A177-3AD203B41FA5}">
                      <a16:colId xmlns:a16="http://schemas.microsoft.com/office/drawing/2014/main" xmlns="" val="2755976188"/>
                    </a:ext>
                  </a:extLst>
                </a:gridCol>
                <a:gridCol w="1432550">
                  <a:extLst>
                    <a:ext uri="{9D8B030D-6E8A-4147-A177-3AD203B41FA5}">
                      <a16:colId xmlns:a16="http://schemas.microsoft.com/office/drawing/2014/main" xmlns="" val="4099588579"/>
                    </a:ext>
                  </a:extLst>
                </a:gridCol>
                <a:gridCol w="1509294">
                  <a:extLst>
                    <a:ext uri="{9D8B030D-6E8A-4147-A177-3AD203B41FA5}">
                      <a16:colId xmlns:a16="http://schemas.microsoft.com/office/drawing/2014/main" xmlns="" val="1533155413"/>
                    </a:ext>
                  </a:extLst>
                </a:gridCol>
              </a:tblGrid>
              <a:tr h="76736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boje kuća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frekvencija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relativna frekvencija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xmlns="" val="3874765511"/>
                  </a:ext>
                </a:extLst>
              </a:tr>
              <a:tr h="43525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siva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xmlns="" val="1534267614"/>
                  </a:ext>
                </a:extLst>
              </a:tr>
              <a:tr h="43525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bijela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xmlns="" val="1303505381"/>
                  </a:ext>
                </a:extLst>
              </a:tr>
              <a:tr h="43525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narančasta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xmlns="" val="1065033327"/>
                  </a:ext>
                </a:extLst>
              </a:tr>
              <a:tr h="76736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svijetlo smeđa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14%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xmlns="" val="3891722594"/>
                  </a:ext>
                </a:extLst>
              </a:tr>
              <a:tr h="43525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plava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xmlns="" val="3217740412"/>
                  </a:ext>
                </a:extLst>
              </a:tr>
              <a:tr h="43525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cigla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xmlns="" val="575142157"/>
                  </a:ext>
                </a:extLst>
              </a:tr>
            </a:tbl>
          </a:graphicData>
        </a:graphic>
      </p:graphicFrame>
      <p:pic>
        <p:nvPicPr>
          <p:cNvPr id="7" name="Audiozapi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6"/>
    </mc:Choice>
    <mc:Fallback>
      <p:transition spd="slow" advTm="8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4096AA-4E44-E947-B26E-8296C308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xmlns="" id="{A2C4B614-31CE-BC47-8444-EBB4EA1EF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2014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3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1"/>
    </mc:Choice>
    <mc:Fallback>
      <p:transition spd="slow" advTm="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469636-2EC5-C74A-9C18-1CF84730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11" name="Rezervirano mjesto sadržaja 10">
            <a:extLst>
              <a:ext uri="{FF2B5EF4-FFF2-40B4-BE49-F238E27FC236}">
                <a16:creationId xmlns:a16="http://schemas.microsoft.com/office/drawing/2014/main" xmlns="" id="{44730DEF-99DD-944D-8D13-02051D807E0B}"/>
              </a:ext>
              <a:ext uri="{147F2762-F138-4A5C-976F-8EAC2B608ADB}">
                <a16:predDERef xmlns:a16="http://schemas.microsoft.com/office/drawing/2014/main" xmlns="" pred="{BCB12D32-7100-7947-8407-DDF0BC3BA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730715"/>
              </p:ext>
            </p:extLst>
          </p:nvPr>
        </p:nvGraphicFramePr>
        <p:xfrm>
          <a:off x="-469605" y="168349"/>
          <a:ext cx="12209721" cy="632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6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8"/>
    </mc:Choice>
    <mc:Fallback>
      <p:transition spd="slow" advTm="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ED90A8-4549-434C-8884-5C02B02D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Boje kuća na </a:t>
            </a:r>
            <a:r>
              <a:rPr lang="hr-HR" dirty="0"/>
              <a:t>Velikom Selcu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C1823BF-35B2-4746-8282-DFEAC2057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Izradio: Lino Žagar</a:t>
            </a:r>
          </a:p>
        </p:txBody>
      </p:sp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07278"/>
      </p:ext>
    </p:extLst>
  </p:cSld>
  <p:clrMapOvr>
    <a:masterClrMapping/>
  </p:clrMapOvr>
  <p:transition spd="slow" advTm="31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267</Words>
  <Application>Microsoft Office PowerPoint</Application>
  <PresentationFormat>Prilagođeno</PresentationFormat>
  <Paragraphs>70</Paragraphs>
  <Slides>23</Slides>
  <Notes>0</Notes>
  <HiddenSlides>0</HiddenSlides>
  <MMClips>23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Aspekt</vt:lpstr>
      <vt:lpstr>Boje kuća u našim ulicama </vt:lpstr>
      <vt:lpstr>BOJE Anteo Čota</vt:lpstr>
      <vt:lpstr>U Gornjem Kupjaku je na fasadama kuća najzastupljenija bijela boja, a najmanje zastupljena je boja cigle.</vt:lpstr>
      <vt:lpstr>Relativna frekvencija</vt:lpstr>
      <vt:lpstr>Kuće u mom mjestu</vt:lpstr>
      <vt:lpstr>PowerPointova prezentacija</vt:lpstr>
      <vt:lpstr>PowerPointova prezentacija</vt:lpstr>
      <vt:lpstr>PowerPointova prezentacija</vt:lpstr>
      <vt:lpstr>Boje kuća na Velikom Selcu</vt:lpstr>
      <vt:lpstr>PowerPointova prezentacija</vt:lpstr>
      <vt:lpstr>PowerPointova prezentacija</vt:lpstr>
      <vt:lpstr>U Velikom Selcu je na fasadama kuća najzastupljenija bijela boja, a najmanje zastupljena je crna boja . </vt:lpstr>
      <vt:lpstr>Boje kuća</vt:lpstr>
      <vt:lpstr>U Ulici Josipa Blaževića Blaža je na fasadama kuća najzastupljenija bijela boja, a najmanje zastupljene  crvena, roza i zelena boja. </vt:lpstr>
      <vt:lpstr>PowerPointova prezentacija</vt:lpstr>
      <vt:lpstr>Projekt kuće</vt:lpstr>
      <vt:lpstr>Kružni dijagram boja kuća</vt:lpstr>
      <vt:lpstr>Relativna frekvencija prikazana stupčastim dijagramom</vt:lpstr>
      <vt:lpstr>Boje kuća u mom mjestu</vt:lpstr>
      <vt:lpstr>TABLICA FREKVENCIJA I RELATIVNIH FREKVENCIJA</vt:lpstr>
      <vt:lpstr>STUPČASTI GRAFIKON FREKVENCIJA</vt:lpstr>
      <vt:lpstr>KRUŽNI DIJAGRAM RELATIVNIH FREKVENCIJA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BOJE</dc:title>
  <dc:creator>ANTEO ČOTA</dc:creator>
  <cp:lastModifiedBy>Ucitelj</cp:lastModifiedBy>
  <cp:revision>41</cp:revision>
  <dcterms:created xsi:type="dcterms:W3CDTF">2021-04-15T11:51:34Z</dcterms:created>
  <dcterms:modified xsi:type="dcterms:W3CDTF">2021-05-31T10:21:00Z</dcterms:modified>
</cp:coreProperties>
</file>